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  <p:sldMasterId id="2147484089" r:id="rId3"/>
  </p:sldMasterIdLst>
  <p:notesMasterIdLst>
    <p:notesMasterId r:id="rId63"/>
  </p:notesMasterIdLst>
  <p:sldIdLst>
    <p:sldId id="404" r:id="rId4"/>
    <p:sldId id="320" r:id="rId5"/>
    <p:sldId id="337" r:id="rId6"/>
    <p:sldId id="322" r:id="rId7"/>
    <p:sldId id="392" r:id="rId8"/>
    <p:sldId id="359" r:id="rId9"/>
    <p:sldId id="405" r:id="rId10"/>
    <p:sldId id="393" r:id="rId11"/>
    <p:sldId id="361" r:id="rId12"/>
    <p:sldId id="406" r:id="rId13"/>
    <p:sldId id="408" r:id="rId14"/>
    <p:sldId id="407" r:id="rId15"/>
    <p:sldId id="409" r:id="rId16"/>
    <p:sldId id="323" r:id="rId17"/>
    <p:sldId id="324" r:id="rId18"/>
    <p:sldId id="362" r:id="rId19"/>
    <p:sldId id="325" r:id="rId20"/>
    <p:sldId id="410" r:id="rId21"/>
    <p:sldId id="413" r:id="rId22"/>
    <p:sldId id="412" r:id="rId23"/>
    <p:sldId id="329" r:id="rId24"/>
    <p:sldId id="330" r:id="rId25"/>
    <p:sldId id="394" r:id="rId26"/>
    <p:sldId id="331" r:id="rId27"/>
    <p:sldId id="365" r:id="rId28"/>
    <p:sldId id="332" r:id="rId29"/>
    <p:sldId id="334" r:id="rId30"/>
    <p:sldId id="335" r:id="rId31"/>
    <p:sldId id="333" r:id="rId32"/>
    <p:sldId id="338" r:id="rId33"/>
    <p:sldId id="396" r:id="rId34"/>
    <p:sldId id="336" r:id="rId35"/>
    <p:sldId id="344" r:id="rId36"/>
    <p:sldId id="339" r:id="rId37"/>
    <p:sldId id="343" r:id="rId38"/>
    <p:sldId id="341" r:id="rId39"/>
    <p:sldId id="342" r:id="rId40"/>
    <p:sldId id="389" r:id="rId41"/>
    <p:sldId id="345" r:id="rId42"/>
    <p:sldId id="397" r:id="rId43"/>
    <p:sldId id="346" r:id="rId44"/>
    <p:sldId id="347" r:id="rId45"/>
    <p:sldId id="378" r:id="rId46"/>
    <p:sldId id="348" r:id="rId47"/>
    <p:sldId id="414" r:id="rId48"/>
    <p:sldId id="349" r:id="rId49"/>
    <p:sldId id="390" r:id="rId50"/>
    <p:sldId id="388" r:id="rId51"/>
    <p:sldId id="351" r:id="rId52"/>
    <p:sldId id="352" r:id="rId53"/>
    <p:sldId id="398" r:id="rId54"/>
    <p:sldId id="353" r:id="rId55"/>
    <p:sldId id="399" r:id="rId56"/>
    <p:sldId id="400" r:id="rId57"/>
    <p:sldId id="401" r:id="rId58"/>
    <p:sldId id="402" r:id="rId59"/>
    <p:sldId id="356" r:id="rId60"/>
    <p:sldId id="357" r:id="rId61"/>
    <p:sldId id="40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54" autoAdjust="0"/>
  </p:normalViewPr>
  <p:slideViewPr>
    <p:cSldViewPr>
      <p:cViewPr varScale="1">
        <p:scale>
          <a:sx n="66" d="100"/>
          <a:sy n="66" d="100"/>
        </p:scale>
        <p:origin x="-76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CDE8A2-D4AA-4FCF-8181-D2E6DF31F954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FB6432-DEE9-4E18-9ECF-BBAE41692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482F-73D0-4B4B-9F70-8E9484593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5A4E-78C2-475D-A170-9BB30BBE0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6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7D04-BCB2-4736-AA62-B284D5DA1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72FB-91F2-4EC9-A843-5AE9FA611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6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2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4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3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16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4F2F-B1DD-49C8-84E8-F82A7A638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14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1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1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75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/>
              <a:t>Tuesday, November 19, 2013</a:t>
            </a:fld>
            <a:endParaRPr lang="en-US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t>A+ Guide to Hardware, Sixth Edition</a:t>
            </a:r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871DE4-7D76-48D3-94DE-A6A341FB1680}" type="slidenum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4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8331-5E45-41FE-AC9D-01495F69F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4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6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/>
              <a:t>Tuesday, November 19, 2013</a:t>
            </a:fld>
            <a:endParaRPr lang="en-US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t>A+ Guide to Hardware, Sixth Edition</a:t>
            </a:r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E31AB1-7D5F-4B80-AB5F-2BFF3E9773D7}" type="slidenum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3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/>
              <a:t>Tuesday, November 19, 2013</a:t>
            </a:fld>
            <a:endParaRPr lang="en-US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t>A+ Guide to Hardware, Sixth Edition</a:t>
            </a:r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0502D5-A3D6-4A77-A6A6-D7F8A311A1F6}" type="slidenum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52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/>
              <a:t>Tuesday, November 19, 2013</a:t>
            </a:fld>
            <a:endParaRPr lang="en-US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t>A+ Guide to Hardware, Sixth Edition</a:t>
            </a:r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12CB1B-E6E8-4319-86A6-D1A739A6404F}" type="slidenum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53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/>
              <a:t>Tuesday, November 19, 2013</a:t>
            </a:fld>
            <a:endParaRPr lang="en-US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t>A+ Guide to Hardware, Sixth Edition</a:t>
            </a:r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1ED028-816F-42A0-95AC-41797D42CA64}" type="slidenum">
              <a:rPr lang="en-US" smtClean="0">
                <a:solidFill>
                  <a:srgbClr val="292934"/>
                </a:solidFill>
                <a:ea typeface="ＭＳ Ｐゴシック" pitchFamily="-110" charset="-128"/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392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2667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292934"/>
                </a:solidFill>
                <a:ea typeface="ＭＳ Ｐゴシック" pitchFamily="-110" charset="-128"/>
              </a:rPr>
              <a:t>A+ Guide to Hardware, Sixth Edition</a:t>
            </a:r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FE0C-CBE1-4B1B-9940-D8BC62A4E574}" type="slidenum">
              <a:rPr lang="en-US">
                <a:solidFill>
                  <a:srgbClr val="292934"/>
                </a:solidFill>
                <a:ea typeface="ＭＳ Ｐゴシック" pitchFamily="-110" charset="-128"/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45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49DB-C5B0-4F7E-9077-F7F68852D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B82E-188B-490B-B579-BB6E4CC3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8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3DE9-CC97-4A81-8CC4-95B47672B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40E2-E662-4B7C-93BC-1FCF4ADA1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761B-BE84-4926-9E45-A347900E1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A5F2-F5CA-4D99-AA78-BA77299EB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2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58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401797-A914-4EBD-ACD2-51996400D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434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2013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Chapter </a:t>
            </a:r>
            <a:r>
              <a:rPr lang="en-US" i="1" dirty="0" smtClean="0"/>
              <a:t>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i="1" dirty="0">
                <a:latin typeface="Arial" charset="0"/>
              </a:rPr>
              <a:t>Supporting </a:t>
            </a:r>
            <a:r>
              <a:rPr lang="en-US" sz="3600" i="1" dirty="0" smtClean="0">
                <a:latin typeface="Arial" charset="0"/>
              </a:rPr>
              <a:t>Printers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pic>
        <p:nvPicPr>
          <p:cNvPr id="3078" name="Picture 6" descr="http://www.emeraldinsight.com/content_images/fig/0330290401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543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Overview of inkjet printer technology</a:t>
            </a:r>
          </a:p>
          <a:p>
            <a:pPr lvl="1" eaLnBrk="1" hangingPunct="1"/>
            <a:r>
              <a:rPr lang="en-US" dirty="0" smtClean="0"/>
              <a:t>Uses a type of ink-dispersion printing </a:t>
            </a:r>
          </a:p>
          <a:p>
            <a:pPr lvl="2" eaLnBrk="1" hangingPunct="1"/>
            <a:r>
              <a:rPr lang="en-US" dirty="0" smtClean="0"/>
              <a:t>Doesn’t provide high-quality resolution of laser printers</a:t>
            </a:r>
          </a:p>
          <a:p>
            <a:pPr lvl="1" eaLnBrk="1" hangingPunct="1"/>
            <a:r>
              <a:rPr lang="en-US" dirty="0" smtClean="0"/>
              <a:t>Print head moves across paper</a:t>
            </a:r>
          </a:p>
          <a:p>
            <a:pPr lvl="2" eaLnBrk="1" hangingPunct="1"/>
            <a:r>
              <a:rPr lang="en-US" dirty="0" smtClean="0"/>
              <a:t>One line of text created with each pass</a:t>
            </a:r>
          </a:p>
          <a:p>
            <a:pPr lvl="1" eaLnBrk="1" hangingPunct="1"/>
            <a:r>
              <a:rPr lang="en-US" dirty="0" smtClean="0"/>
              <a:t>Ink applied to paper using matrix of small dots</a:t>
            </a:r>
          </a:p>
          <a:p>
            <a:pPr lvl="2" eaLnBrk="1" hangingPunct="1"/>
            <a:r>
              <a:rPr lang="en-US" dirty="0" smtClean="0"/>
              <a:t>Plates with magnetic charge direct path to the page</a:t>
            </a:r>
          </a:p>
        </p:txBody>
      </p:sp>
    </p:spTree>
    <p:extLst>
      <p:ext uri="{BB962C8B-B14F-4D97-AF65-F5344CB8AC3E}">
        <p14:creationId xmlns:p14="http://schemas.microsoft.com/office/powerpoint/2010/main" val="10791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pic>
        <p:nvPicPr>
          <p:cNvPr id="3076" name="Picture 4" descr="http://content.answcdn.com/main/content/img/CDE/THERMJE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/>
          <a:stretch/>
        </p:blipFill>
        <p:spPr bwMode="auto">
          <a:xfrm>
            <a:off x="4419600" y="457200"/>
            <a:ext cx="3606800" cy="61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600200"/>
            <a:ext cx="3886200" cy="12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2854160"/>
            <a:ext cx="3886200" cy="12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4073360"/>
            <a:ext cx="3886200" cy="12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5292560"/>
            <a:ext cx="3886200" cy="12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Overview of inkjet printer technology</a:t>
            </a:r>
          </a:p>
          <a:p>
            <a:pPr lvl="1" eaLnBrk="1" hangingPunct="1"/>
            <a:r>
              <a:rPr lang="en-US" dirty="0" smtClean="0"/>
              <a:t>Uses a type of ink-dispersion printing </a:t>
            </a:r>
          </a:p>
          <a:p>
            <a:pPr lvl="2" eaLnBrk="1" hangingPunct="1"/>
            <a:r>
              <a:rPr lang="en-US" dirty="0" smtClean="0"/>
              <a:t>Doesn’t provide high-quality resolution of laser printers</a:t>
            </a:r>
          </a:p>
          <a:p>
            <a:pPr lvl="1" eaLnBrk="1" hangingPunct="1"/>
            <a:r>
              <a:rPr lang="en-US" dirty="0" smtClean="0"/>
              <a:t>Print head moves across paper</a:t>
            </a:r>
          </a:p>
          <a:p>
            <a:pPr lvl="2" eaLnBrk="1" hangingPunct="1"/>
            <a:r>
              <a:rPr lang="en-US" dirty="0" smtClean="0"/>
              <a:t>One line of text created with each pass</a:t>
            </a:r>
          </a:p>
          <a:p>
            <a:pPr lvl="1" eaLnBrk="1" hangingPunct="1"/>
            <a:r>
              <a:rPr lang="en-US" dirty="0" smtClean="0"/>
              <a:t>Ink applied to paper using matrix of small dots</a:t>
            </a:r>
          </a:p>
          <a:p>
            <a:pPr lvl="2" eaLnBrk="1" hangingPunct="1"/>
            <a:r>
              <a:rPr lang="en-US" dirty="0" smtClean="0"/>
              <a:t>Plates with magnetic charge direct path to the page</a:t>
            </a:r>
          </a:p>
          <a:p>
            <a:pPr lvl="1" eaLnBrk="1" hangingPunct="1"/>
            <a:r>
              <a:rPr lang="en-US" dirty="0" smtClean="0"/>
              <a:t>Different types of inkjets form droplets of ink in different ways</a:t>
            </a:r>
          </a:p>
          <a:p>
            <a:pPr lvl="2" eaLnBrk="1" hangingPunct="1"/>
            <a:r>
              <a:rPr lang="en-US" dirty="0" smtClean="0"/>
              <a:t>Most popular is the bubble-jet</a:t>
            </a:r>
          </a:p>
        </p:txBody>
      </p:sp>
    </p:spTree>
    <p:extLst>
      <p:ext uri="{BB962C8B-B14F-4D97-AF65-F5344CB8AC3E}">
        <p14:creationId xmlns:p14="http://schemas.microsoft.com/office/powerpoint/2010/main" val="10791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sp>
        <p:nvSpPr>
          <p:cNvPr id="10243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39624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inkjet to laser printers:</a:t>
            </a:r>
          </a:p>
          <a:p>
            <a:pPr lvl="1" eaLnBrk="1" hangingPunct="1"/>
            <a:r>
              <a:rPr lang="en-US" dirty="0" smtClean="0"/>
              <a:t>Usually slower</a:t>
            </a:r>
          </a:p>
          <a:p>
            <a:pPr lvl="1" eaLnBrk="1" hangingPunct="1"/>
            <a:r>
              <a:rPr lang="en-US" dirty="0" smtClean="0"/>
              <a:t>Images smudge on inexpensive paper</a:t>
            </a:r>
          </a:p>
          <a:p>
            <a:pPr lvl="2" eaLnBrk="1" hangingPunct="1"/>
            <a:r>
              <a:rPr lang="en-US" dirty="0" smtClean="0"/>
              <a:t>Use only paper designed for inkjet printers</a:t>
            </a:r>
          </a:p>
          <a:p>
            <a:pPr eaLnBrk="1" hangingPunct="1"/>
            <a:r>
              <a:rPr lang="en-US" dirty="0" smtClean="0"/>
              <a:t>Number of cartridges </a:t>
            </a:r>
          </a:p>
          <a:p>
            <a:pPr lvl="1" eaLnBrk="1" hangingPunct="1"/>
            <a:r>
              <a:rPr lang="en-US" dirty="0" smtClean="0"/>
              <a:t>two </a:t>
            </a:r>
          </a:p>
          <a:p>
            <a:pPr lvl="1" eaLnBrk="1" hangingPunct="1"/>
            <a:r>
              <a:rPr lang="en-US" dirty="0" smtClean="0"/>
              <a:t>four or five</a:t>
            </a:r>
          </a:p>
          <a:p>
            <a:pPr lvl="1" eaLnBrk="1" hangingPunct="1"/>
            <a:r>
              <a:rPr lang="en-US" dirty="0" smtClean="0"/>
              <a:t>seven or more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098" name="Picture 2" descr="https://encrypted-tbn3.gstatic.com/images?q=tbn:ANd9GcR1QmVScFTeElTRtQ4ssQ1bo0M_Ysu4t6s4mzuQtaKwSBa_etpd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5062"/>
            <a:ext cx="3810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x.images-amazon.com/images/I/61XAFfLXhYL._SL15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2" t="32120" b="30853"/>
          <a:stretch/>
        </p:blipFill>
        <p:spPr bwMode="auto">
          <a:xfrm>
            <a:off x="5485193" y="2101723"/>
            <a:ext cx="2440813" cy="23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oner-tintapatron-arak.hu/publicob/blog/to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85" y="1905000"/>
            <a:ext cx="4692015" cy="320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Printers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impact printer technology</a:t>
            </a:r>
          </a:p>
          <a:p>
            <a:pPr lvl="1" eaLnBrk="1" hangingPunct="1"/>
            <a:r>
              <a:rPr lang="en-US" dirty="0" smtClean="0"/>
              <a:t>Best known impact printer: dot matrix printer</a:t>
            </a:r>
          </a:p>
          <a:p>
            <a:pPr lvl="1" eaLnBrk="1" hangingPunct="1"/>
            <a:r>
              <a:rPr lang="en-US" dirty="0" smtClean="0"/>
              <a:t>A print head moves across width of the paper</a:t>
            </a:r>
          </a:p>
          <a:p>
            <a:pPr lvl="1" eaLnBrk="1" hangingPunct="1"/>
            <a:r>
              <a:rPr lang="en-US" dirty="0" smtClean="0"/>
              <a:t>Pins are used to print matrix of dots on the page</a:t>
            </a:r>
          </a:p>
          <a:p>
            <a:pPr lvl="2" eaLnBrk="1" hangingPunct="1"/>
            <a:r>
              <a:rPr lang="en-US" dirty="0" smtClean="0"/>
              <a:t>Pins shoot against a cloth ribbon</a:t>
            </a:r>
          </a:p>
          <a:p>
            <a:pPr lvl="2" eaLnBrk="1" hangingPunct="1"/>
            <a:r>
              <a:rPr lang="en-US" dirty="0" smtClean="0"/>
              <a:t>Ribbon impacts paper and deposits ink</a:t>
            </a:r>
          </a:p>
          <a:p>
            <a:pPr eaLnBrk="1" hangingPunct="1"/>
            <a:r>
              <a:rPr lang="en-US" dirty="0" smtClean="0"/>
              <a:t>Dot matrix printer technology advantages:</a:t>
            </a:r>
          </a:p>
          <a:p>
            <a:pPr lvl="1" eaLnBrk="1" hangingPunct="1"/>
            <a:r>
              <a:rPr lang="en-US" dirty="0" smtClean="0"/>
              <a:t>Continuous tractor feed allows event and data logging</a:t>
            </a:r>
          </a:p>
          <a:p>
            <a:pPr lvl="1" eaLnBrk="1" hangingPunct="1"/>
            <a:r>
              <a:rPr lang="en-US" dirty="0" smtClean="0"/>
              <a:t>Can use carbon paper: print multiple copies</a:t>
            </a:r>
          </a:p>
          <a:p>
            <a:pPr lvl="1" eaLnBrk="1" hangingPunct="1"/>
            <a:r>
              <a:rPr lang="en-US" dirty="0" smtClean="0"/>
              <a:t>Extremely durable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Printers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038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Line Printers</a:t>
            </a:r>
          </a:p>
          <a:p>
            <a:pPr lvl="1"/>
            <a:r>
              <a:rPr lang="en-US" dirty="0" smtClean="0"/>
              <a:t>Used in server rooms </a:t>
            </a:r>
          </a:p>
          <a:p>
            <a:pPr lvl="1"/>
            <a:r>
              <a:rPr lang="en-US" dirty="0" smtClean="0"/>
              <a:t>Prints on 17 inch winde papaer</a:t>
            </a:r>
          </a:p>
          <a:p>
            <a:pPr eaLnBrk="1" hangingPunct="1"/>
            <a:r>
              <a:rPr lang="en-US" dirty="0" smtClean="0"/>
              <a:t>Guidelines for maintaining print heads:</a:t>
            </a:r>
          </a:p>
          <a:p>
            <a:pPr lvl="1" eaLnBrk="1" hangingPunct="1"/>
            <a:r>
              <a:rPr lang="en-US" dirty="0" smtClean="0"/>
              <a:t>Keep the printer in a cool, well-ventilated area</a:t>
            </a:r>
          </a:p>
          <a:p>
            <a:pPr lvl="1" eaLnBrk="1" hangingPunct="1"/>
            <a:r>
              <a:rPr lang="en-US" dirty="0" smtClean="0"/>
              <a:t>Do not print over 50 to 75 pages without a cool down</a:t>
            </a:r>
          </a:p>
        </p:txBody>
      </p:sp>
      <p:pic>
        <p:nvPicPr>
          <p:cNvPr id="6146" name="Picture 2" descr="http://www.g3usa.com/F60b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779928" cy="41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Thermal Printers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heat to create an image</a:t>
            </a:r>
          </a:p>
          <a:p>
            <a:pPr eaLnBrk="1" hangingPunct="1"/>
            <a:r>
              <a:rPr lang="en-US" dirty="0" smtClean="0"/>
              <a:t>Two types of thermal printers:</a:t>
            </a:r>
          </a:p>
          <a:p>
            <a:pPr lvl="1" eaLnBrk="1" hangingPunct="1"/>
            <a:r>
              <a:rPr lang="en-US" dirty="0" smtClean="0"/>
              <a:t>Direct thermal printer</a:t>
            </a:r>
          </a:p>
          <a:p>
            <a:pPr lvl="2" eaLnBrk="1" hangingPunct="1"/>
            <a:r>
              <a:rPr lang="en-US" dirty="0" smtClean="0"/>
              <a:t>Burns dots onto special coated paper (thermal paper)</a:t>
            </a:r>
          </a:p>
          <a:p>
            <a:pPr lvl="2" eaLnBrk="1" hangingPunct="1"/>
            <a:r>
              <a:rPr lang="en-US" dirty="0" smtClean="0"/>
              <a:t>Often used as receipt printers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Thermal Printers</a:t>
            </a:r>
          </a:p>
        </p:txBody>
      </p:sp>
      <p:pic>
        <p:nvPicPr>
          <p:cNvPr id="7172" name="Picture 4" descr="http://www.barcode.com.sg/blog/images/figure5-the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3" y="1904999"/>
            <a:ext cx="592931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Thermal Printers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heat to create an image</a:t>
            </a:r>
          </a:p>
          <a:p>
            <a:pPr eaLnBrk="1" hangingPunct="1"/>
            <a:r>
              <a:rPr lang="en-US" dirty="0" smtClean="0"/>
              <a:t>Two types of thermal printers:</a:t>
            </a:r>
          </a:p>
          <a:p>
            <a:pPr lvl="1" eaLnBrk="1" hangingPunct="1"/>
            <a:r>
              <a:rPr lang="en-US" dirty="0" smtClean="0"/>
              <a:t>Direct thermal printer</a:t>
            </a:r>
          </a:p>
          <a:p>
            <a:pPr lvl="2" eaLnBrk="1" hangingPunct="1"/>
            <a:r>
              <a:rPr lang="en-US" dirty="0" smtClean="0"/>
              <a:t>Burns dots onto special coated paper (thermal paper)</a:t>
            </a:r>
          </a:p>
          <a:p>
            <a:pPr lvl="2" eaLnBrk="1" hangingPunct="1"/>
            <a:r>
              <a:rPr lang="en-US" dirty="0" smtClean="0"/>
              <a:t>Often used as receipt printers </a:t>
            </a:r>
          </a:p>
          <a:p>
            <a:pPr lvl="1" eaLnBrk="1" hangingPunct="1"/>
            <a:r>
              <a:rPr lang="en-US" dirty="0" smtClean="0"/>
              <a:t>Thermal transfer printer</a:t>
            </a:r>
          </a:p>
          <a:p>
            <a:pPr lvl="2" eaLnBrk="1" hangingPunct="1"/>
            <a:r>
              <a:rPr lang="en-US" dirty="0" smtClean="0"/>
              <a:t>Uses a ribbon that contains wax-based ink</a:t>
            </a:r>
          </a:p>
          <a:p>
            <a:pPr lvl="2" eaLnBrk="1" hangingPunct="1"/>
            <a:r>
              <a:rPr lang="en-US" dirty="0" smtClean="0"/>
              <a:t>Heating element melts ribbon onto thermal paper</a:t>
            </a:r>
          </a:p>
          <a:p>
            <a:pPr lvl="2" eaLnBrk="1" hangingPunct="1"/>
            <a:r>
              <a:rPr lang="en-US" dirty="0" smtClean="0"/>
              <a:t>Used to print receipts, bar code labels, clothing labels, or container labels</a:t>
            </a:r>
          </a:p>
          <a:p>
            <a:pPr lvl="2" eaLnBrk="1" hangingPunct="1"/>
            <a:r>
              <a:rPr lang="en-US" dirty="0" smtClean="0"/>
              <a:t>Reliable and easy to maintain</a:t>
            </a:r>
          </a:p>
        </p:txBody>
      </p:sp>
    </p:spTree>
    <p:extLst>
      <p:ext uri="{BB962C8B-B14F-4D97-AF65-F5344CB8AC3E}">
        <p14:creationId xmlns:p14="http://schemas.microsoft.com/office/powerpoint/2010/main" val="5667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printer types and features</a:t>
            </a:r>
          </a:p>
          <a:p>
            <a:pPr eaLnBrk="1" hangingPunct="1"/>
            <a:r>
              <a:rPr lang="en-US" dirty="0" smtClean="0"/>
              <a:t>Learn how to install printers and share a printers and how to manage printer features, add-on devices, and the printer queue</a:t>
            </a:r>
          </a:p>
          <a:p>
            <a:pPr eaLnBrk="1" hangingPunct="1"/>
            <a:r>
              <a:rPr lang="en-US" dirty="0" smtClean="0"/>
              <a:t>Learn about routine maintenance tasks necessary to support printers </a:t>
            </a:r>
          </a:p>
          <a:p>
            <a:pPr eaLnBrk="1" hangingPunct="1"/>
            <a:r>
              <a:rPr lang="en-US" dirty="0" smtClean="0"/>
              <a:t>Learn how to troubleshoot printer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Thermal Printers</a:t>
            </a:r>
          </a:p>
        </p:txBody>
      </p:sp>
      <p:pic>
        <p:nvPicPr>
          <p:cNvPr id="7170" name="Picture 2" descr="http://thermaltransferlabelpro.com/Thermal%20Transfer%20Pr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57400"/>
            <a:ext cx="71056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Using Windows to Install, Share, and Manage Printers</a:t>
            </a:r>
          </a:p>
        </p:txBody>
      </p:sp>
      <p:sp>
        <p:nvSpPr>
          <p:cNvPr id="1638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Printers can connect to a single computer or a network</a:t>
            </a:r>
          </a:p>
          <a:p>
            <a:pPr lvl="1" eaLnBrk="1" hangingPunct="1"/>
            <a:r>
              <a:rPr lang="en-US" dirty="0" smtClean="0"/>
              <a:t>Local printer attached to a PC using a port or wireless connection</a:t>
            </a:r>
          </a:p>
          <a:p>
            <a:pPr lvl="1" eaLnBrk="1" hangingPunct="1"/>
            <a:r>
              <a:rPr lang="en-US" dirty="0" smtClean="0"/>
              <a:t>Network printer has an Ethernet port to connect directly or uses Wi-Fi to connect to an access point</a:t>
            </a:r>
          </a:p>
          <a:p>
            <a:pPr eaLnBrk="1" hangingPunct="1"/>
            <a:r>
              <a:rPr lang="en-US" dirty="0" smtClean="0"/>
              <a:t>OS compatible print drivers required</a:t>
            </a:r>
          </a:p>
          <a:p>
            <a:pPr lvl="1" eaLnBrk="1" hangingPunct="1"/>
            <a:r>
              <a:rPr lang="en-US" dirty="0" smtClean="0"/>
              <a:t>Use 32-bit drivers for a 32-bit OS and 64-bit drivers for a 64-bit OS</a:t>
            </a:r>
          </a:p>
          <a:p>
            <a:pPr lvl="1" eaLnBrk="1" hangingPunct="1"/>
            <a:r>
              <a:rPr lang="en-US" dirty="0" smtClean="0"/>
              <a:t>Windows 7 has many drivers built in or drivers can be downloaded from manufacturer’s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Local or Network Printer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Ways to install a local USB printer</a:t>
            </a:r>
          </a:p>
          <a:p>
            <a:pPr lvl="1" eaLnBrk="1" hangingPunct="1"/>
            <a:r>
              <a:rPr lang="en-US" dirty="0" smtClean="0"/>
              <a:t>Plug in USB printer: Windows 7 installs printer automatically</a:t>
            </a:r>
          </a:p>
          <a:p>
            <a:pPr lvl="1" eaLnBrk="1" hangingPunct="1"/>
            <a:r>
              <a:rPr lang="en-US" dirty="0" smtClean="0"/>
              <a:t>Launch the installation program</a:t>
            </a:r>
          </a:p>
          <a:p>
            <a:pPr eaLnBrk="1" hangingPunct="1"/>
            <a:r>
              <a:rPr lang="en-US" dirty="0" smtClean="0"/>
              <a:t>Installing a non-USB local printer or network printer using Windows </a:t>
            </a:r>
          </a:p>
          <a:p>
            <a:pPr lvl="1"/>
            <a:r>
              <a:rPr lang="en-US" dirty="0" smtClean="0"/>
              <a:t>Uses a COM or LPT port</a:t>
            </a:r>
          </a:p>
          <a:p>
            <a:pPr eaLnBrk="1" hangingPunct="1"/>
            <a:r>
              <a:rPr lang="en-US" dirty="0" smtClean="0"/>
              <a:t>Verify printer on and available</a:t>
            </a:r>
          </a:p>
          <a:p>
            <a:pPr lvl="1" eaLnBrk="1" hangingPunct="1"/>
            <a:r>
              <a:rPr lang="en-US" dirty="0" smtClean="0"/>
              <a:t>In Windows 7 Control Panel click Devices and Printers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Local or Network Printer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non-USB local printer or network printer using Windows 7 (cont’d)</a:t>
            </a:r>
          </a:p>
          <a:p>
            <a:pPr lvl="1" eaLnBrk="1" hangingPunct="1"/>
            <a:r>
              <a:rPr lang="en-US" dirty="0" smtClean="0"/>
              <a:t>Click </a:t>
            </a:r>
            <a:r>
              <a:rPr lang="en-US" b="1" dirty="0" smtClean="0"/>
              <a:t>Add a printer </a:t>
            </a:r>
            <a:r>
              <a:rPr lang="en-US" dirty="0" smtClean="0"/>
              <a:t>and select the type of printer</a:t>
            </a:r>
          </a:p>
          <a:p>
            <a:pPr lvl="1" eaLnBrk="1" hangingPunct="1"/>
            <a:r>
              <a:rPr lang="en-US" dirty="0" smtClean="0"/>
              <a:t>Windows searches for available printers</a:t>
            </a:r>
          </a:p>
          <a:p>
            <a:pPr lvl="2" eaLnBrk="1" hangingPunct="1"/>
            <a:r>
              <a:rPr lang="en-US" dirty="0" smtClean="0"/>
              <a:t>Select printer from the list and click </a:t>
            </a:r>
            <a:r>
              <a:rPr lang="en-US" b="1" dirty="0" smtClean="0"/>
              <a:t>Next</a:t>
            </a:r>
          </a:p>
          <a:p>
            <a:pPr lvl="1" eaLnBrk="1" hangingPunct="1"/>
            <a:r>
              <a:rPr lang="en-US" dirty="0" smtClean="0"/>
              <a:t>Tell Windows where to find the printer drivers</a:t>
            </a:r>
          </a:p>
          <a:p>
            <a:pPr lvl="1" eaLnBrk="1" hangingPunct="1"/>
            <a:r>
              <a:rPr lang="en-US" dirty="0" smtClean="0"/>
              <a:t>Follow the wizard to install the printer</a:t>
            </a:r>
          </a:p>
          <a:p>
            <a:pPr lvl="1" eaLnBrk="1" hangingPunct="1"/>
            <a:r>
              <a:rPr lang="en-US" dirty="0" smtClean="0"/>
              <a:t>Send a test page to ensure proper setup</a:t>
            </a:r>
          </a:p>
          <a:p>
            <a:pPr lvl="2" eaLnBrk="1" hangingPunct="1"/>
            <a:r>
              <a:rPr lang="en-US" dirty="0" smtClean="0"/>
              <a:t>A test page can be sent anytime through the </a:t>
            </a:r>
            <a:r>
              <a:rPr lang="en-US" b="1" dirty="0" smtClean="0"/>
              <a:t>Printer Properties</a:t>
            </a:r>
            <a:r>
              <a:rPr lang="en-US" dirty="0" smtClean="0"/>
              <a:t> dialog box</a:t>
            </a:r>
          </a:p>
        </p:txBody>
      </p:sp>
    </p:spTree>
    <p:extLst>
      <p:ext uri="{BB962C8B-B14F-4D97-AF65-F5344CB8AC3E}">
        <p14:creationId xmlns:p14="http://schemas.microsoft.com/office/powerpoint/2010/main" val="39140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Install a Local Printer Using Windows XP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Installation begins differently depending on port</a:t>
            </a:r>
          </a:p>
          <a:p>
            <a:pPr lvl="1" eaLnBrk="1" hangingPunct="1"/>
            <a:r>
              <a:rPr lang="en-US" dirty="0" smtClean="0"/>
              <a:t>FireWire, USB, PC Card, ExpressCard, wireless </a:t>
            </a:r>
          </a:p>
          <a:p>
            <a:pPr lvl="2" eaLnBrk="1" hangingPunct="1"/>
            <a:r>
              <a:rPr lang="en-US" dirty="0" smtClean="0"/>
              <a:t>Software installation or printer connection order vary</a:t>
            </a:r>
          </a:p>
          <a:p>
            <a:pPr lvl="2" eaLnBrk="1" hangingPunct="1"/>
            <a:r>
              <a:rPr lang="en-US" dirty="0" smtClean="0"/>
              <a:t>Review printer documentation</a:t>
            </a:r>
          </a:p>
          <a:p>
            <a:pPr eaLnBrk="1" hangingPunct="1"/>
            <a:r>
              <a:rPr lang="en-US" dirty="0" smtClean="0"/>
              <a:t>Generals steps</a:t>
            </a:r>
          </a:p>
          <a:p>
            <a:pPr lvl="1" eaLnBrk="1" hangingPunct="1"/>
            <a:r>
              <a:rPr lang="en-US" dirty="0" smtClean="0"/>
              <a:t>Run setup program as an administrator</a:t>
            </a:r>
          </a:p>
          <a:p>
            <a:pPr lvl="1" eaLnBrk="1" hangingPunct="1"/>
            <a:r>
              <a:rPr lang="en-US" dirty="0" smtClean="0"/>
              <a:t>Connect the printer to the port when instructed</a:t>
            </a:r>
          </a:p>
          <a:p>
            <a:pPr lvl="1" eaLnBrk="1" hangingPunct="1"/>
            <a:r>
              <a:rPr lang="en-US" dirty="0" smtClean="0"/>
              <a:t>Close New Hardware Found Wizard</a:t>
            </a:r>
          </a:p>
          <a:p>
            <a:pPr lvl="1" eaLnBrk="1" hangingPunct="1"/>
            <a:r>
              <a:rPr lang="en-US" dirty="0" smtClean="0"/>
              <a:t>Make selection for default printer</a:t>
            </a:r>
          </a:p>
          <a:p>
            <a:pPr lvl="1" eaLnBrk="1" hangingPunct="1"/>
            <a:r>
              <a:rPr lang="en-US" dirty="0" smtClean="0"/>
              <a:t>Test the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 to Install a Local Printer Using Windows XP 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installation using a parallel port</a:t>
            </a:r>
          </a:p>
          <a:p>
            <a:pPr lvl="1" eaLnBrk="1" hangingPunct="1"/>
            <a:r>
              <a:rPr lang="en-US" dirty="0" smtClean="0"/>
              <a:t>Serial and parallel ports: not hot-pluggable</a:t>
            </a:r>
          </a:p>
          <a:p>
            <a:pPr eaLnBrk="1" hangingPunct="1"/>
            <a:r>
              <a:rPr lang="en-US" dirty="0" smtClean="0"/>
              <a:t>Generals steps</a:t>
            </a:r>
          </a:p>
          <a:p>
            <a:pPr lvl="1" eaLnBrk="1" hangingPunct="1"/>
            <a:r>
              <a:rPr lang="en-US" dirty="0" smtClean="0"/>
              <a:t>Plug printer into the port, turn on the printer</a:t>
            </a:r>
          </a:p>
          <a:p>
            <a:pPr lvl="1" eaLnBrk="1" hangingPunct="1"/>
            <a:r>
              <a:rPr lang="en-US" dirty="0" smtClean="0"/>
              <a:t>If installing drivers from manufacturer’s program:</a:t>
            </a:r>
          </a:p>
          <a:p>
            <a:pPr lvl="2" eaLnBrk="1" hangingPunct="1"/>
            <a:r>
              <a:rPr lang="en-US" dirty="0" smtClean="0"/>
              <a:t>Launch printer setup program, followed directions</a:t>
            </a:r>
          </a:p>
          <a:p>
            <a:pPr lvl="1" eaLnBrk="1" hangingPunct="1"/>
            <a:r>
              <a:rPr lang="en-US" dirty="0" smtClean="0"/>
              <a:t>If using the Windows installation process:</a:t>
            </a:r>
          </a:p>
          <a:p>
            <a:pPr lvl="2" eaLnBrk="1" hangingPunct="1"/>
            <a:r>
              <a:rPr lang="en-US" dirty="0" smtClean="0"/>
              <a:t>Open Printers and Faxes window, click </a:t>
            </a:r>
            <a:r>
              <a:rPr lang="en-US" b="1" dirty="0" smtClean="0"/>
              <a:t>Add a printer</a:t>
            </a:r>
          </a:p>
          <a:p>
            <a:pPr lvl="2" eaLnBrk="1" hangingPunct="1"/>
            <a:r>
              <a:rPr lang="en-US" dirty="0" smtClean="0"/>
              <a:t>Follow Add Printer Wizard directions</a:t>
            </a:r>
          </a:p>
          <a:p>
            <a:pPr lvl="2" eaLnBrk="1" hangingPunct="1"/>
            <a:r>
              <a:rPr lang="en-US" dirty="0" smtClean="0"/>
              <a:t>Print a test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Steps To Install a Network Printer Using Windows XP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 manufacturer directions</a:t>
            </a:r>
          </a:p>
          <a:p>
            <a:pPr eaLnBrk="1" hangingPunct="1"/>
            <a:r>
              <a:rPr lang="en-US" dirty="0" smtClean="0"/>
              <a:t>General steps</a:t>
            </a:r>
          </a:p>
          <a:p>
            <a:pPr lvl="1" eaLnBrk="1" hangingPunct="1"/>
            <a:r>
              <a:rPr lang="en-US" dirty="0" smtClean="0"/>
              <a:t>Open XP Printers and Faxes window</a:t>
            </a:r>
          </a:p>
          <a:p>
            <a:pPr lvl="2" eaLnBrk="1" hangingPunct="1"/>
            <a:r>
              <a:rPr lang="en-US" dirty="0" smtClean="0"/>
              <a:t>Start the wizard to add a new printer</a:t>
            </a:r>
          </a:p>
          <a:p>
            <a:pPr lvl="2" eaLnBrk="1" hangingPunct="1"/>
            <a:r>
              <a:rPr lang="en-US" dirty="0" smtClean="0"/>
              <a:t>Select option to install a local printer</a:t>
            </a:r>
          </a:p>
          <a:p>
            <a:pPr lvl="2" eaLnBrk="1" hangingPunct="1"/>
            <a:r>
              <a:rPr lang="en-US" dirty="0" smtClean="0"/>
              <a:t>Do not ask Windows to automatically detect printer</a:t>
            </a:r>
          </a:p>
          <a:p>
            <a:pPr lvl="1" eaLnBrk="1" hangingPunct="1"/>
            <a:r>
              <a:rPr lang="en-US" dirty="0" smtClean="0"/>
              <a:t>Choose </a:t>
            </a:r>
            <a:r>
              <a:rPr lang="en-US" b="1" dirty="0" smtClean="0"/>
              <a:t>Create a new port</a:t>
            </a:r>
          </a:p>
          <a:p>
            <a:pPr lvl="2" eaLnBrk="1" hangingPunct="1"/>
            <a:r>
              <a:rPr lang="en-US" dirty="0" smtClean="0"/>
              <a:t>Select </a:t>
            </a:r>
            <a:r>
              <a:rPr lang="en-US" b="1" dirty="0" smtClean="0"/>
              <a:t>Standard TCP/IP Port</a:t>
            </a:r>
            <a:r>
              <a:rPr lang="en-US" dirty="0" smtClean="0"/>
              <a:t>, Click </a:t>
            </a:r>
            <a:r>
              <a:rPr lang="en-US" b="1" dirty="0" smtClean="0"/>
              <a:t>Next</a:t>
            </a:r>
            <a:r>
              <a:rPr lang="en-US" dirty="0" smtClean="0"/>
              <a:t> twice</a:t>
            </a:r>
          </a:p>
          <a:p>
            <a:pPr lvl="1" eaLnBrk="1" hangingPunct="1"/>
            <a:r>
              <a:rPr lang="en-US" dirty="0" smtClean="0"/>
              <a:t>Identify the printer on the network</a:t>
            </a:r>
          </a:p>
          <a:p>
            <a:pPr lvl="1" eaLnBrk="1" hangingPunct="1"/>
            <a:r>
              <a:rPr lang="en-US" dirty="0" smtClean="0"/>
              <a:t>Click </a:t>
            </a:r>
            <a:r>
              <a:rPr lang="en-US" b="1" dirty="0" smtClean="0"/>
              <a:t>Have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an Installed Printer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Windows 7: make sure </a:t>
            </a:r>
            <a:r>
              <a:rPr lang="en-US" b="1" dirty="0" smtClean="0"/>
              <a:t>Turn on file and printer sharing </a:t>
            </a:r>
            <a:r>
              <a:rPr lang="en-US" dirty="0" smtClean="0"/>
              <a:t>is selected</a:t>
            </a:r>
          </a:p>
          <a:p>
            <a:pPr eaLnBrk="1" hangingPunct="1"/>
            <a:r>
              <a:rPr lang="en-US" dirty="0" smtClean="0"/>
              <a:t>XP: File and Printer Sharing must be installed</a:t>
            </a:r>
          </a:p>
          <a:p>
            <a:pPr eaLnBrk="1" hangingPunct="1"/>
            <a:r>
              <a:rPr lang="en-US" dirty="0" smtClean="0"/>
              <a:t>General steps for Windows 7/Vista/XP</a:t>
            </a:r>
          </a:p>
          <a:p>
            <a:pPr lvl="1" eaLnBrk="1" hangingPunct="1"/>
            <a:r>
              <a:rPr lang="en-US" dirty="0" smtClean="0"/>
              <a:t>Open Properties dialog box, select </a:t>
            </a:r>
            <a:r>
              <a:rPr lang="en-US" b="1" dirty="0" smtClean="0"/>
              <a:t>Sharing</a:t>
            </a:r>
          </a:p>
          <a:p>
            <a:pPr lvl="1" eaLnBrk="1" hangingPunct="1"/>
            <a:r>
              <a:rPr lang="en-US" dirty="0" smtClean="0"/>
              <a:t>Select </a:t>
            </a:r>
            <a:r>
              <a:rPr lang="en-US" b="1" dirty="0" smtClean="0"/>
              <a:t>Share this printer</a:t>
            </a:r>
            <a:r>
              <a:rPr lang="en-US" dirty="0" smtClean="0"/>
              <a:t>, enter name for the printer</a:t>
            </a:r>
          </a:p>
          <a:p>
            <a:pPr lvl="1" eaLnBrk="1" hangingPunct="1"/>
            <a:r>
              <a:rPr lang="en-US" dirty="0" smtClean="0"/>
              <a:t>Make drivers available in </a:t>
            </a:r>
            <a:r>
              <a:rPr lang="en-US" b="1" dirty="0" smtClean="0"/>
              <a:t>Additional Drivers </a:t>
            </a:r>
            <a:r>
              <a:rPr lang="en-US" dirty="0" smtClean="0"/>
              <a:t>window</a:t>
            </a:r>
          </a:p>
          <a:p>
            <a:pPr lvl="2" eaLnBrk="1" hangingPunct="1"/>
            <a:r>
              <a:rPr lang="en-US" dirty="0" smtClean="0"/>
              <a:t>32-bit operating systems: select x86</a:t>
            </a:r>
          </a:p>
          <a:p>
            <a:pPr lvl="2" eaLnBrk="1" hangingPunct="1"/>
            <a:r>
              <a:rPr lang="en-US" dirty="0" smtClean="0"/>
              <a:t>64-bit operating systems: select x64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Shared Printer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ways to install a shared printer on a remote computer</a:t>
            </a:r>
          </a:p>
          <a:p>
            <a:pPr lvl="1" eaLnBrk="1" hangingPunct="1"/>
            <a:r>
              <a:rPr lang="en-US" dirty="0" smtClean="0"/>
              <a:t>Use Windows 7 Devices and Printers window or XP Printers and Faxes window</a:t>
            </a:r>
          </a:p>
          <a:p>
            <a:pPr lvl="1" eaLnBrk="1" hangingPunct="1"/>
            <a:r>
              <a:rPr lang="en-US" dirty="0" smtClean="0"/>
              <a:t>Use Windows Explorer, the Network, or My Network Places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Managing Printer Features and Add-on Devices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printer Properties box to:</a:t>
            </a:r>
          </a:p>
          <a:p>
            <a:pPr lvl="1" eaLnBrk="1" hangingPunct="1"/>
            <a:r>
              <a:rPr lang="en-US" dirty="0" smtClean="0"/>
              <a:t>Manage printer features and hardware devices</a:t>
            </a:r>
          </a:p>
          <a:p>
            <a:pPr lvl="1" eaLnBrk="1" hangingPunct="1"/>
            <a:r>
              <a:rPr lang="en-US" dirty="0"/>
              <a:t>Click the Device Settings tab</a:t>
            </a:r>
          </a:p>
          <a:p>
            <a:pPr lvl="2" eaLnBrk="1" hangingPunct="1"/>
            <a:r>
              <a:rPr lang="en-US" dirty="0"/>
              <a:t>Manage duplex printing and paper </a:t>
            </a:r>
            <a:r>
              <a:rPr lang="en-US" dirty="0" smtClean="0"/>
              <a:t>sizes </a:t>
            </a:r>
          </a:p>
          <a:p>
            <a:pPr lvl="1" eaLnBrk="1" hangingPunct="1"/>
            <a:r>
              <a:rPr lang="en-US" dirty="0" smtClean="0"/>
              <a:t>Useful option: print a test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Languages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methods between OS and printer</a:t>
            </a:r>
          </a:p>
          <a:p>
            <a:pPr lvl="1" eaLnBrk="1" hangingPunct="1"/>
            <a:r>
              <a:rPr lang="en-US" dirty="0" smtClean="0"/>
              <a:t>Printer uses PostScript commands to build the page</a:t>
            </a:r>
          </a:p>
          <a:p>
            <a:pPr lvl="1" eaLnBrk="1" hangingPunct="1"/>
            <a:r>
              <a:rPr lang="en-US" dirty="0" smtClean="0"/>
              <a:t>Printer uses PCL commands to build the page  </a:t>
            </a:r>
          </a:p>
          <a:p>
            <a:pPr lvl="2" eaLnBrk="1" hangingPunct="1"/>
            <a:r>
              <a:rPr lang="en-US" dirty="0" smtClean="0"/>
              <a:t>PCL: Printer Control Language</a:t>
            </a:r>
          </a:p>
          <a:p>
            <a:pPr lvl="1" eaLnBrk="1" hangingPunct="1"/>
            <a:r>
              <a:rPr lang="en-US" dirty="0" smtClean="0"/>
              <a:t>Windows GDI builds page, then sends it to the printer</a:t>
            </a:r>
          </a:p>
          <a:p>
            <a:pPr lvl="2" eaLnBrk="1" hangingPunct="1"/>
            <a:r>
              <a:rPr lang="en-US" dirty="0" smtClean="0"/>
              <a:t>GDI: Graphics Device Interface</a:t>
            </a:r>
          </a:p>
          <a:p>
            <a:pPr lvl="1" eaLnBrk="1" hangingPunct="1"/>
            <a:r>
              <a:rPr lang="en-US" dirty="0" smtClean="0"/>
              <a:t>Windows 7/Vista uses XML Paper Specification (XPS) to build the page, then sends it to the printer</a:t>
            </a:r>
          </a:p>
          <a:p>
            <a:pPr lvl="2" eaLnBrk="1" hangingPunct="1"/>
            <a:r>
              <a:rPr lang="en-US" dirty="0" smtClean="0"/>
              <a:t>XPS (XML Paper Specification)</a:t>
            </a:r>
          </a:p>
          <a:p>
            <a:pPr lvl="1" eaLnBrk="1" hangingPunct="1"/>
            <a:r>
              <a:rPr lang="en-US" dirty="0" smtClean="0"/>
              <a:t>Raw data printed with little-to-no formatting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Managing the Printer Queue</a:t>
            </a:r>
            <a:endParaRPr lang="en-US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Spooling: process of queuing print requests from application</a:t>
            </a:r>
          </a:p>
          <a:p>
            <a:pPr lvl="1" eaLnBrk="1" hangingPunct="1"/>
            <a:r>
              <a:rPr lang="en-US" dirty="0" smtClean="0"/>
              <a:t>Print spooler: print queue</a:t>
            </a:r>
          </a:p>
          <a:p>
            <a:pPr eaLnBrk="1" hangingPunct="1"/>
            <a:r>
              <a:rPr lang="en-US" dirty="0" smtClean="0"/>
              <a:t>To manage print queue: double-click the printer icon in Windows 7 Devices and Printers window</a:t>
            </a:r>
          </a:p>
          <a:p>
            <a:pPr lvl="1" eaLnBrk="1" hangingPunct="1"/>
            <a:r>
              <a:rPr lang="en-US" dirty="0" smtClean="0"/>
              <a:t>If the printer reports a problem with printing, will be displayed as the status for the first job in the queue</a:t>
            </a:r>
          </a:p>
          <a:p>
            <a:pPr lvl="1" eaLnBrk="1" hangingPunct="1"/>
            <a:r>
              <a:rPr lang="en-US" dirty="0" smtClean="0"/>
              <a:t>To cancel a print job, right-click the job and select </a:t>
            </a:r>
            <a:r>
              <a:rPr lang="en-US" b="1" dirty="0" smtClean="0"/>
              <a:t>Cancel</a:t>
            </a:r>
            <a:r>
              <a:rPr lang="en-US" dirty="0" smtClean="0"/>
              <a:t> from shortcut menu</a:t>
            </a:r>
          </a:p>
          <a:p>
            <a:pPr lvl="2" eaLnBrk="1" hangingPunct="1"/>
            <a:r>
              <a:rPr lang="en-US" dirty="0" smtClean="0"/>
              <a:t>To cancel all print job, click </a:t>
            </a:r>
            <a:r>
              <a:rPr lang="en-US" b="1" dirty="0" smtClean="0"/>
              <a:t>Printer</a:t>
            </a:r>
            <a:r>
              <a:rPr lang="en-US" dirty="0" smtClean="0"/>
              <a:t> and select </a:t>
            </a:r>
            <a:r>
              <a:rPr lang="en-US" b="1" dirty="0" smtClean="0"/>
              <a:t>Cancel All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ulie\Documents\DropBox\InstructorManuals\A+Hardware\Figures\Ch12\Figure 12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3" y="859120"/>
            <a:ext cx="7524473" cy="51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Maintenance and Upgrades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Extending printer working life</a:t>
            </a:r>
          </a:p>
          <a:p>
            <a:pPr lvl="1" eaLnBrk="1" hangingPunct="1"/>
            <a:r>
              <a:rPr lang="en-US" dirty="0" smtClean="0"/>
              <a:t>Follow manufacturer’s directions for device use </a:t>
            </a:r>
          </a:p>
          <a:p>
            <a:pPr lvl="1" eaLnBrk="1" hangingPunct="1"/>
            <a:r>
              <a:rPr lang="en-US" dirty="0" smtClean="0"/>
              <a:t>Perform necessary routine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Support for Printers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printer manufacturer’s web site look for:</a:t>
            </a:r>
          </a:p>
          <a:p>
            <a:pPr lvl="1" eaLnBrk="1" hangingPunct="1"/>
            <a:r>
              <a:rPr lang="en-US" dirty="0" smtClean="0"/>
              <a:t>Online documentation</a:t>
            </a:r>
          </a:p>
          <a:p>
            <a:pPr lvl="1" eaLnBrk="1" hangingPunct="1"/>
            <a:r>
              <a:rPr lang="en-US" dirty="0" smtClean="0"/>
              <a:t>Knowledge base of common problems</a:t>
            </a:r>
          </a:p>
          <a:p>
            <a:pPr lvl="2" eaLnBrk="1" hangingPunct="1"/>
            <a:r>
              <a:rPr lang="en-US" dirty="0" smtClean="0"/>
              <a:t>Explanation of what to do about them</a:t>
            </a:r>
          </a:p>
          <a:p>
            <a:pPr lvl="1" eaLnBrk="1" hangingPunct="1"/>
            <a:r>
              <a:rPr lang="en-US" dirty="0" smtClean="0"/>
              <a:t>Updated device drivers</a:t>
            </a:r>
          </a:p>
          <a:p>
            <a:pPr lvl="1" eaLnBrk="1" hangingPunct="1"/>
            <a:r>
              <a:rPr lang="en-US" dirty="0" smtClean="0"/>
              <a:t>Replacement parts</a:t>
            </a:r>
          </a:p>
          <a:p>
            <a:pPr lvl="1" eaLnBrk="1" hangingPunct="1"/>
            <a:r>
              <a:rPr lang="en-US" dirty="0" smtClean="0"/>
              <a:t>Printer maintenance kits</a:t>
            </a:r>
          </a:p>
          <a:p>
            <a:pPr lvl="1" eaLnBrk="1" hangingPunct="1"/>
            <a:r>
              <a:rPr lang="en-US" dirty="0" smtClean="0"/>
              <a:t>Additional software</a:t>
            </a:r>
          </a:p>
          <a:p>
            <a:pPr lvl="1" eaLnBrk="1" hangingPunct="1"/>
            <a:r>
              <a:rPr lang="en-US" dirty="0" smtClean="0"/>
              <a:t>Firmware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uiExpand="1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Support for Printers</a:t>
            </a:r>
          </a:p>
        </p:txBody>
      </p:sp>
      <p:sp>
        <p:nvSpPr>
          <p:cNvPr id="3379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Protection when working inside a printer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Turn printer off, unplug it, wait about 30 minutes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Never look at laser beam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an antistatic ground bracelet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Have help nearby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directions to replace a cartridge: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Turn on printer and open front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Printer releases the cartridges so you can then open the latch on top of the cartridge to remove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Install new cartridge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Cleaning a Printer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 part of routine printer maintenance: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Clean outside of the printer with a damp cloth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not use ammonia-based cleaners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Clean the inside of the printer with a dry cloth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not blow out toner with compressed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safe tools: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Toner-certified vacuum cleaner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Extension magnet brush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Software may be used to clean inkjet nozzles and calibrate/align cartridges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Cartridge nozzles may have to be manually cleaned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Maintenance Kits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maintenance kit</a:t>
            </a:r>
          </a:p>
          <a:p>
            <a:pPr lvl="1" eaLnBrk="1" hangingPunct="1"/>
            <a:r>
              <a:rPr lang="en-US" dirty="0" smtClean="0"/>
              <a:t>Specific printer components</a:t>
            </a:r>
          </a:p>
          <a:p>
            <a:pPr lvl="1" eaLnBrk="1" hangingPunct="1"/>
            <a:r>
              <a:rPr lang="en-US" dirty="0" smtClean="0"/>
              <a:t>Step-by-step instructions for performing maintenance</a:t>
            </a:r>
          </a:p>
          <a:p>
            <a:pPr lvl="1" eaLnBrk="1" hangingPunct="1"/>
            <a:r>
              <a:rPr lang="en-US" dirty="0" smtClean="0"/>
              <a:t>Special tools or equipment: utilities and printer buttons</a:t>
            </a:r>
          </a:p>
          <a:p>
            <a:pPr eaLnBrk="1" hangingPunct="1"/>
            <a:r>
              <a:rPr lang="en-US" dirty="0" smtClean="0"/>
              <a:t>Examples of replacing printer consumables (follow steps outlined on pages 613-617)</a:t>
            </a:r>
          </a:p>
          <a:p>
            <a:pPr lvl="1" eaLnBrk="1" hangingPunct="1"/>
            <a:r>
              <a:rPr lang="en-US" dirty="0" smtClean="0"/>
              <a:t>Replacing a toner cartridge</a:t>
            </a:r>
          </a:p>
          <a:p>
            <a:pPr lvl="1" eaLnBrk="1" hangingPunct="1"/>
            <a:r>
              <a:rPr lang="en-US" dirty="0" smtClean="0"/>
              <a:t>Replacing an image drum</a:t>
            </a:r>
          </a:p>
          <a:p>
            <a:pPr lvl="1" eaLnBrk="1" hangingPunct="1"/>
            <a:r>
              <a:rPr lang="en-US" dirty="0" smtClean="0"/>
              <a:t>Replacing a fuser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Upgrade the Printer Memory or Hard Drive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Internal hard drives hold print jobs and fonts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Extra memory can speed up memory performance, reduce print errors, prevent Out of Memory errors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installation: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a screwdriver to remove printer cover plate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Remove thumb screws on the back of the printer, pull out the formatter board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Memory modules and hard installed on this board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Hard drive embedded on proprietary board that fits in the bay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Enable and configure using printer Properties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ulie\Documents\DropBox\InstructorManuals\A+Hardware\Figures\Ch12\Figure 12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" y="713764"/>
            <a:ext cx="9003874" cy="56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Print Servers and The Print Management Tool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 server: hardware or software that manages print jobs sent to one or more printers on a network</a:t>
            </a:r>
          </a:p>
          <a:p>
            <a:pPr lvl="1" eaLnBrk="1" hangingPunct="1"/>
            <a:r>
              <a:rPr lang="en-US" dirty="0" smtClean="0"/>
              <a:t>Can be:</a:t>
            </a:r>
          </a:p>
          <a:p>
            <a:pPr lvl="2" eaLnBrk="1" hangingPunct="1"/>
            <a:r>
              <a:rPr lang="en-US" dirty="0" smtClean="0"/>
              <a:t>A dedicated hardware device</a:t>
            </a:r>
          </a:p>
          <a:p>
            <a:pPr lvl="2" eaLnBrk="1" hangingPunct="1"/>
            <a:r>
              <a:rPr lang="en-US" dirty="0" smtClean="0"/>
              <a:t>Software installed on a computer on the network</a:t>
            </a:r>
          </a:p>
          <a:p>
            <a:pPr lvl="2" eaLnBrk="1" hangingPunct="1"/>
            <a:r>
              <a:rPr lang="en-US" dirty="0" smtClean="0"/>
              <a:t>Programs embedded in firmware on a printer</a:t>
            </a:r>
          </a:p>
          <a:p>
            <a:pPr eaLnBrk="1" hangingPunct="1"/>
            <a:r>
              <a:rPr lang="en-US" dirty="0" smtClean="0"/>
              <a:t>Embedded firmware print server</a:t>
            </a:r>
          </a:p>
          <a:p>
            <a:pPr lvl="1" eaLnBrk="1" hangingPunct="1"/>
            <a:r>
              <a:rPr lang="en-US" dirty="0" smtClean="0"/>
              <a:t>Manage print jobs, view printer status, see job history, and check counters</a:t>
            </a:r>
            <a:endParaRPr lang="en-US" dirty="0"/>
          </a:p>
          <a:p>
            <a:pPr lvl="1" eaLnBrk="1" hangingPunct="1"/>
            <a:r>
              <a:rPr lang="en-US" dirty="0" smtClean="0"/>
              <a:t>Utilities are access through a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Printers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39624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Major categories:</a:t>
            </a:r>
          </a:p>
          <a:p>
            <a:pPr lvl="1" eaLnBrk="1" hangingPunct="1"/>
            <a:r>
              <a:rPr lang="en-US" dirty="0" smtClean="0"/>
              <a:t>Laser</a:t>
            </a:r>
          </a:p>
          <a:p>
            <a:pPr lvl="1" eaLnBrk="1" hangingPunct="1"/>
            <a:r>
              <a:rPr lang="en-US" dirty="0" smtClean="0"/>
              <a:t>inkjet (ink dispersion)</a:t>
            </a:r>
          </a:p>
          <a:p>
            <a:pPr lvl="1" eaLnBrk="1" hangingPunct="1"/>
            <a:r>
              <a:rPr lang="en-US" dirty="0" smtClean="0"/>
              <a:t>thermal printers</a:t>
            </a:r>
          </a:p>
          <a:p>
            <a:pPr lvl="1" eaLnBrk="1" hangingPunct="1"/>
            <a:r>
              <a:rPr lang="en-US" dirty="0" smtClean="0"/>
              <a:t>impact printers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16304-A371-4D03-888D-DE26434EEA6C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pic>
        <p:nvPicPr>
          <p:cNvPr id="2" name="Picture 2" descr="http://blog.tonerboss.com/wp-content/uploads/2013/06/HP-LaserJet-2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7337"/>
            <a:ext cx="4181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alitypod.com/wp-content/uploads/2010/11/canon-ip4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48" y="2271235"/>
            <a:ext cx="4218940" cy="23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yposprinter.com/images/SRP-350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4" y="1702384"/>
            <a:ext cx="357822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pson.com/alf_upload/images/products/lq2180_fla-cnr_396x2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1980748"/>
            <a:ext cx="45262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Print Servers and The Print Management Tool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Windows Print Management</a:t>
            </a:r>
          </a:p>
          <a:p>
            <a:pPr lvl="1" eaLnBrk="1" hangingPunct="1"/>
            <a:r>
              <a:rPr lang="en-US" dirty="0" smtClean="0"/>
              <a:t>Available in Windows </a:t>
            </a:r>
            <a:r>
              <a:rPr lang="en-US" dirty="0" smtClean="0"/>
              <a:t>7 </a:t>
            </a:r>
            <a:r>
              <a:rPr lang="en-US" dirty="0" smtClean="0"/>
              <a:t>professional and business editions</a:t>
            </a:r>
          </a:p>
          <a:p>
            <a:pPr lvl="1" eaLnBrk="1" hangingPunct="1"/>
            <a:r>
              <a:rPr lang="en-US" dirty="0" smtClean="0"/>
              <a:t>Use it to monitor and manage printer queues for all printers on a network</a:t>
            </a:r>
          </a:p>
          <a:p>
            <a:pPr eaLnBrk="1" hangingPunct="1"/>
            <a:r>
              <a:rPr lang="en-US" dirty="0" smtClean="0"/>
              <a:t>In Print Management, each computer on the network that shares a printer is considered a print server</a:t>
            </a:r>
          </a:p>
        </p:txBody>
      </p:sp>
    </p:spTree>
    <p:extLst>
      <p:ext uri="{BB962C8B-B14F-4D97-AF65-F5344CB8AC3E}">
        <p14:creationId xmlns:p14="http://schemas.microsoft.com/office/powerpoint/2010/main" val="7047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Printers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topics:</a:t>
            </a:r>
          </a:p>
          <a:p>
            <a:pPr lvl="1" eaLnBrk="1" hangingPunct="1"/>
            <a:r>
              <a:rPr lang="en-US" dirty="0" smtClean="0"/>
              <a:t>General printer troubleshooting </a:t>
            </a:r>
          </a:p>
          <a:p>
            <a:pPr lvl="1" eaLnBrk="1" hangingPunct="1"/>
            <a:r>
              <a:rPr lang="en-US" dirty="0" smtClean="0"/>
              <a:t>Troubleshooting specific problems</a:t>
            </a:r>
          </a:p>
          <a:p>
            <a:pPr eaLnBrk="1" hangingPunct="1"/>
            <a:r>
              <a:rPr lang="en-US" dirty="0" smtClean="0"/>
              <a:t>General tasks performed during troubleshooting</a:t>
            </a:r>
          </a:p>
          <a:p>
            <a:pPr lvl="1" eaLnBrk="1" hangingPunct="1"/>
            <a:r>
              <a:rPr lang="en-US" dirty="0" smtClean="0"/>
              <a:t>Interview the user</a:t>
            </a:r>
          </a:p>
          <a:p>
            <a:pPr lvl="1" eaLnBrk="1" hangingPunct="1"/>
            <a:r>
              <a:rPr lang="en-US" dirty="0" smtClean="0"/>
              <a:t>Find out what works and does not work</a:t>
            </a:r>
          </a:p>
          <a:p>
            <a:pPr lvl="1" eaLnBrk="1" hangingPunct="1"/>
            <a:r>
              <a:rPr lang="en-US" dirty="0" smtClean="0"/>
              <a:t>Make an initial determination of the problem</a:t>
            </a:r>
          </a:p>
          <a:p>
            <a:pPr lvl="1" eaLnBrk="1" hangingPunct="1"/>
            <a:r>
              <a:rPr lang="en-US" dirty="0" smtClean="0"/>
              <a:t>When the problem is solved, check with the client</a:t>
            </a:r>
          </a:p>
          <a:p>
            <a:pPr lvl="1" eaLnBrk="1" hangingPunct="1"/>
            <a:r>
              <a:rPr lang="en-US" dirty="0" smtClean="0"/>
              <a:t>Document problem symptoms and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flowchart on next slide to isolate problem</a:t>
            </a:r>
          </a:p>
          <a:p>
            <a:pPr eaLnBrk="1" hangingPunct="1"/>
            <a:r>
              <a:rPr lang="en-US" dirty="0" smtClean="0"/>
              <a:t>Isolate problem to one of the following areas:</a:t>
            </a:r>
          </a:p>
          <a:p>
            <a:pPr lvl="1" eaLnBrk="1" hangingPunct="1"/>
            <a:r>
              <a:rPr lang="en-US" dirty="0" smtClean="0"/>
              <a:t>The printer itself</a:t>
            </a:r>
          </a:p>
          <a:p>
            <a:pPr lvl="1" eaLnBrk="1" hangingPunct="1"/>
            <a:r>
              <a:rPr lang="en-US" dirty="0" smtClean="0"/>
              <a:t>Connectivity between the PC and its local printer</a:t>
            </a:r>
          </a:p>
          <a:p>
            <a:pPr lvl="1" eaLnBrk="1" hangingPunct="1"/>
            <a:r>
              <a:rPr lang="en-US" dirty="0" smtClean="0"/>
              <a:t>Connectivity between the PC and a network printer</a:t>
            </a:r>
          </a:p>
          <a:p>
            <a:pPr lvl="1" eaLnBrk="1" hangingPunct="1"/>
            <a:r>
              <a:rPr lang="en-US" dirty="0" smtClean="0"/>
              <a:t>OS and printer drivers</a:t>
            </a:r>
          </a:p>
          <a:p>
            <a:pPr lvl="1" eaLnBrk="1" hangingPunct="1"/>
            <a:r>
              <a:rPr lang="en-US" dirty="0" smtClean="0"/>
              <a:t>Application attempting to use the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uiExpand="1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ulie\Documents\DropBox\InstructorManuals\A+Hardware\Figures\Ch12\Figure 12-5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2" y="304800"/>
            <a:ext cx="545646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5867400" y="381000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/>
              <a:t>To see this trouble shooting flowchart refer to page 624 in the book.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the printer itself</a:t>
            </a:r>
          </a:p>
          <a:p>
            <a:pPr lvl="1" eaLnBrk="1" hangingPunct="1"/>
            <a:r>
              <a:rPr lang="en-US" dirty="0" smtClean="0"/>
              <a:t>Verify that the printer is on</a:t>
            </a:r>
          </a:p>
          <a:p>
            <a:pPr lvl="2" eaLnBrk="1" hangingPunct="1"/>
            <a:r>
              <a:rPr lang="en-US" dirty="0" smtClean="0"/>
              <a:t>Print a self-test page</a:t>
            </a:r>
          </a:p>
          <a:p>
            <a:pPr lvl="2" eaLnBrk="1" hangingPunct="1"/>
            <a:r>
              <a:rPr lang="en-US" dirty="0" smtClean="0"/>
              <a:t>Review test page for clues</a:t>
            </a:r>
          </a:p>
          <a:p>
            <a:pPr lvl="1" eaLnBrk="1" hangingPunct="1"/>
            <a:r>
              <a:rPr lang="en-US" dirty="0" smtClean="0"/>
              <a:t>Test page not printing</a:t>
            </a:r>
          </a:p>
          <a:p>
            <a:pPr lvl="2" eaLnBrk="1" hangingPunct="1"/>
            <a:r>
              <a:rPr lang="en-US" dirty="0" smtClean="0"/>
              <a:t>Troubleshoot the printer until it prints correctly: check paper issues, cover issues, cartridges installed, power source issues, reset the printer, check documentation</a:t>
            </a:r>
          </a:p>
          <a:p>
            <a:pPr lvl="1" eaLnBrk="1" hangingPunct="1"/>
            <a:r>
              <a:rPr lang="en-US" dirty="0" smtClean="0"/>
              <a:t>Test page will not print at all	</a:t>
            </a:r>
          </a:p>
          <a:p>
            <a:pPr lvl="2" eaLnBrk="1" hangingPunct="1"/>
            <a:r>
              <a:rPr lang="en-US" dirty="0" smtClean="0"/>
              <a:t>Take printer to a certified repair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uiExpand="1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vforums.com/attachments/hp-printer-test-page-004-jpg.9457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0554"/>
            <a:ext cx="420297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10025.www1.hp.com/ewfrf-JAVA/Doc/images/1022/c01114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77" y="838200"/>
            <a:ext cx="3794760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0179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Problems with a local printer cable or port</a:t>
            </a:r>
          </a:p>
          <a:p>
            <a:pPr lvl="1" eaLnBrk="1" hangingPunct="1"/>
            <a:r>
              <a:rPr lang="en-US" dirty="0" smtClean="0"/>
              <a:t>Verify cable firmly connected at both ends</a:t>
            </a:r>
          </a:p>
          <a:p>
            <a:pPr lvl="2" eaLnBrk="1" hangingPunct="1"/>
            <a:r>
              <a:rPr lang="en-US" dirty="0" smtClean="0"/>
              <a:t>For a USB port, try a different port</a:t>
            </a:r>
          </a:p>
          <a:p>
            <a:pPr lvl="1" eaLnBrk="1" hangingPunct="1"/>
            <a:r>
              <a:rPr lang="en-US" dirty="0" smtClean="0"/>
              <a:t>Try a different cable, use a shorter cable</a:t>
            </a:r>
          </a:p>
          <a:p>
            <a:pPr lvl="1" eaLnBrk="1" hangingPunct="1"/>
            <a:r>
              <a:rPr lang="en-US" dirty="0" smtClean="0"/>
              <a:t>Use same printer and cable with different PC</a:t>
            </a:r>
          </a:p>
          <a:p>
            <a:pPr lvl="1" eaLnBrk="1" hangingPunct="1"/>
            <a:r>
              <a:rPr lang="en-US" dirty="0" smtClean="0"/>
              <a:t>Use Device Manager to verify the port is enabled</a:t>
            </a:r>
          </a:p>
          <a:p>
            <a:pPr lvl="1" eaLnBrk="1" hangingPunct="1"/>
            <a:r>
              <a:rPr lang="en-US" dirty="0" smtClean="0"/>
              <a:t>Use BIOS setup to check how the port is configured</a:t>
            </a:r>
          </a:p>
          <a:p>
            <a:pPr lvl="1" eaLnBrk="1" hangingPunct="1"/>
            <a:r>
              <a:rPr lang="en-US" dirty="0" smtClean="0"/>
              <a:t>Use a port tester to test the 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1203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189037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Problems with connectivity for a network printer or shared printer</a:t>
            </a:r>
          </a:p>
          <a:p>
            <a:pPr lvl="1" eaLnBrk="1" hangingPunct="1"/>
            <a:r>
              <a:rPr lang="en-US" dirty="0" smtClean="0"/>
              <a:t>If self-test page prints but Windows test page does not print then connectivity might be the issue</a:t>
            </a:r>
          </a:p>
          <a:p>
            <a:pPr lvl="2" eaLnBrk="1" hangingPunct="1"/>
            <a:r>
              <a:rPr lang="en-US" dirty="0" smtClean="0"/>
              <a:t>Verify printer is online, power cycle printer, reboot PC</a:t>
            </a:r>
          </a:p>
          <a:p>
            <a:pPr lvl="2" eaLnBrk="1" hangingPunct="1"/>
            <a:r>
              <a:rPr lang="en-US" dirty="0" smtClean="0"/>
              <a:t>Verify correct default printer selected</a:t>
            </a:r>
          </a:p>
          <a:p>
            <a:pPr lvl="2" eaLnBrk="1" hangingPunct="1"/>
            <a:r>
              <a:rPr lang="en-US" dirty="0" smtClean="0"/>
              <a:t>Check IP address information</a:t>
            </a:r>
          </a:p>
          <a:p>
            <a:pPr lvl="2" eaLnBrk="1" hangingPunct="1"/>
            <a:r>
              <a:rPr lang="en-US" dirty="0" smtClean="0"/>
              <a:t>Delete and reinstall printer</a:t>
            </a:r>
          </a:p>
          <a:p>
            <a:pPr lvl="2" eaLnBrk="1" hangingPunct="1"/>
            <a:r>
              <a:rPr lang="en-US" dirty="0" smtClean="0"/>
              <a:t>Verify configuration, ping the printer, run diagnostics</a:t>
            </a:r>
          </a:p>
          <a:p>
            <a:pPr lvl="2" eaLnBrk="1" hangingPunct="1"/>
            <a:r>
              <a:rPr lang="en-US" dirty="0" smtClean="0"/>
              <a:t>Research error codes, flash firmware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Problems with connectivity for a shared printer</a:t>
            </a:r>
          </a:p>
          <a:p>
            <a:pPr lvl="1" eaLnBrk="1" hangingPunct="1"/>
            <a:r>
              <a:rPr lang="en-US" dirty="0" smtClean="0"/>
              <a:t>Print a test page from local computer</a:t>
            </a:r>
          </a:p>
          <a:p>
            <a:pPr lvl="1" eaLnBrk="1" hangingPunct="1"/>
            <a:r>
              <a:rPr lang="en-US" dirty="0" smtClean="0"/>
              <a:t>Verify correct default printer selected and online</a:t>
            </a:r>
          </a:p>
          <a:p>
            <a:pPr lvl="1" eaLnBrk="1" hangingPunct="1"/>
            <a:r>
              <a:rPr lang="en-US" dirty="0" smtClean="0"/>
              <a:t>At remote computer, verify access to the computer to which printer attached</a:t>
            </a:r>
          </a:p>
          <a:p>
            <a:pPr lvl="1" eaLnBrk="1" hangingPunct="1"/>
            <a:r>
              <a:rPr lang="en-US" dirty="0" smtClean="0"/>
              <a:t>Delete printer and reinstall</a:t>
            </a:r>
          </a:p>
          <a:p>
            <a:pPr lvl="1" eaLnBrk="1" hangingPunct="1"/>
            <a:r>
              <a:rPr lang="en-US" dirty="0" smtClean="0"/>
              <a:t>Print to another shared printer</a:t>
            </a:r>
          </a:p>
          <a:p>
            <a:pPr lvl="1" eaLnBrk="1" hangingPunct="1"/>
            <a:r>
              <a:rPr lang="en-US" dirty="0" smtClean="0"/>
              <a:t>Verify hard drive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Problems printing from Windows</a:t>
            </a:r>
          </a:p>
          <a:p>
            <a:pPr lvl="1" eaLnBrk="1" hangingPunct="1"/>
            <a:r>
              <a:rPr lang="en-US" dirty="0" smtClean="0"/>
              <a:t>Delete all print jobs in the printer’s queue</a:t>
            </a:r>
          </a:p>
          <a:p>
            <a:pPr lvl="1" eaLnBrk="1" hangingPunct="1"/>
            <a:r>
              <a:rPr lang="en-US" dirty="0" smtClean="0"/>
              <a:t>Verify correct printer selected and online</a:t>
            </a:r>
          </a:p>
          <a:p>
            <a:pPr lvl="1" eaLnBrk="1" hangingPunct="1"/>
            <a:r>
              <a:rPr lang="en-US" dirty="0" smtClean="0"/>
              <a:t>Verify cable connections</a:t>
            </a:r>
          </a:p>
          <a:p>
            <a:pPr lvl="1" eaLnBrk="1" hangingPunct="1"/>
            <a:r>
              <a:rPr lang="en-US" dirty="0" smtClean="0"/>
              <a:t>Stop and restart Windows Print Spooler service</a:t>
            </a:r>
          </a:p>
          <a:p>
            <a:pPr lvl="1" eaLnBrk="1" hangingPunct="1"/>
            <a:r>
              <a:rPr lang="en-US" dirty="0" smtClean="0"/>
              <a:t>Delete printer and reinstall</a:t>
            </a:r>
          </a:p>
          <a:p>
            <a:pPr lvl="1" eaLnBrk="1" hangingPunct="1"/>
            <a:r>
              <a:rPr lang="en-US" dirty="0" smtClean="0"/>
              <a:t>Check for updated driver</a:t>
            </a:r>
          </a:p>
          <a:p>
            <a:pPr lvl="1" eaLnBrk="1" hangingPunct="1"/>
            <a:r>
              <a:rPr lang="en-US" dirty="0" smtClean="0"/>
              <a:t>Try to print to a file</a:t>
            </a:r>
          </a:p>
          <a:p>
            <a:pPr lvl="1" eaLnBrk="1" hangingPunct="1"/>
            <a:r>
              <a:rPr lang="en-US" dirty="0" smtClean="0"/>
              <a:t>Verify that enough hard drive space is available</a:t>
            </a:r>
          </a:p>
          <a:p>
            <a:pPr lvl="1" eaLnBrk="1" hangingPunct="1"/>
            <a:r>
              <a:rPr lang="en-US" dirty="0" smtClean="0"/>
              <a:t>Print from Safe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Laser printer: electrophotographic printer</a:t>
            </a:r>
          </a:p>
          <a:p>
            <a:pPr lvl="1" eaLnBrk="1" hangingPunct="1"/>
            <a:r>
              <a:rPr lang="en-US" dirty="0" smtClean="0"/>
              <a:t>Uses mechanical, electrical, and optical technologies</a:t>
            </a:r>
          </a:p>
          <a:p>
            <a:pPr eaLnBrk="1" hangingPunct="1"/>
            <a:r>
              <a:rPr lang="en-US" dirty="0" smtClean="0"/>
              <a:t>How laser printers work:</a:t>
            </a:r>
          </a:p>
          <a:p>
            <a:pPr lvl="1" eaLnBrk="1" hangingPunct="1"/>
            <a:r>
              <a:rPr lang="en-US" dirty="0" smtClean="0"/>
              <a:t>Toner placed on electrically charged rotating drum </a:t>
            </a:r>
          </a:p>
          <a:p>
            <a:pPr lvl="1" eaLnBrk="1" hangingPunct="1"/>
            <a:r>
              <a:rPr lang="en-US" dirty="0" smtClean="0"/>
              <a:t>Toner deposited on paper moving at drum speed </a:t>
            </a:r>
          </a:p>
          <a:p>
            <a:pPr lvl="1" eaLnBrk="1" hangingPunct="1"/>
            <a:r>
              <a:rPr lang="en-US" dirty="0" smtClean="0"/>
              <a:t>Toner fused to paper.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printing from applications</a:t>
            </a:r>
          </a:p>
          <a:p>
            <a:pPr lvl="1" eaLnBrk="1" hangingPunct="1"/>
            <a:r>
              <a:rPr lang="en-US" dirty="0" smtClean="0"/>
              <a:t>Verify correct printer</a:t>
            </a:r>
          </a:p>
          <a:p>
            <a:pPr lvl="1" eaLnBrk="1" hangingPunct="1"/>
            <a:r>
              <a:rPr lang="en-US" dirty="0" smtClean="0"/>
              <a:t>Printing a different file within same application</a:t>
            </a:r>
          </a:p>
          <a:p>
            <a:pPr lvl="1" eaLnBrk="1" hangingPunct="1"/>
            <a:r>
              <a:rPr lang="en-US" dirty="0" smtClean="0"/>
              <a:t>Cancel print jobs in the queue and reboot computer</a:t>
            </a:r>
          </a:p>
          <a:p>
            <a:pPr lvl="1" eaLnBrk="1" hangingPunct="1"/>
            <a:r>
              <a:rPr lang="en-US" dirty="0" smtClean="0"/>
              <a:t>Create data in a new file and try to print it</a:t>
            </a:r>
          </a:p>
          <a:p>
            <a:pPr lvl="1" eaLnBrk="1" hangingPunct="1"/>
            <a:r>
              <a:rPr lang="en-US" dirty="0" smtClean="0"/>
              <a:t>Print from another application</a:t>
            </a:r>
          </a:p>
          <a:p>
            <a:pPr lvl="2" eaLnBrk="1" hangingPunct="1"/>
            <a:r>
              <a:rPr lang="en-US" dirty="0" smtClean="0"/>
              <a:t>If you can print from other applications, consider reinstalling the problem application</a:t>
            </a:r>
          </a:p>
          <a:p>
            <a:pPr lvl="1" eaLnBrk="1" hangingPunct="1"/>
            <a:r>
              <a:rPr lang="en-US" dirty="0" smtClean="0"/>
              <a:t>Close any applications that are not being used</a:t>
            </a:r>
          </a:p>
          <a:p>
            <a:pPr lvl="1" eaLnBrk="1" hangingPunct="1"/>
            <a:r>
              <a:rPr lang="en-US" dirty="0" smtClean="0"/>
              <a:t>Add more memory to printer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Can be caused by printer drivers, application, Windows, or the printer</a:t>
            </a:r>
          </a:p>
          <a:p>
            <a:r>
              <a:rPr lang="en-US" dirty="0" smtClean="0"/>
              <a:t>Poor print quality for laser printers:</a:t>
            </a:r>
          </a:p>
          <a:p>
            <a:pPr lvl="1"/>
            <a:r>
              <a:rPr lang="en-US" dirty="0" smtClean="0"/>
              <a:t>Unplug printer and allow to cool for 30 minutes</a:t>
            </a:r>
          </a:p>
          <a:p>
            <a:pPr lvl="1"/>
            <a:r>
              <a:rPr lang="en-US" dirty="0"/>
              <a:t>Rock or replace toner cartridge</a:t>
            </a:r>
          </a:p>
          <a:p>
            <a:pPr lvl="1"/>
            <a:r>
              <a:rPr lang="en-US" dirty="0" smtClean="0"/>
              <a:t>EconoMode (uses less toner) might be on; turn off</a:t>
            </a:r>
          </a:p>
          <a:p>
            <a:pPr lvl="1"/>
            <a:r>
              <a:rPr lang="en-US" dirty="0" smtClean="0"/>
              <a:t>Paper quality might not be high enough</a:t>
            </a:r>
          </a:p>
          <a:p>
            <a:pPr lvl="1"/>
            <a:r>
              <a:rPr lang="en-US" dirty="0" smtClean="0"/>
              <a:t>Printer might need cleaning</a:t>
            </a:r>
          </a:p>
          <a:p>
            <a:pPr lvl="1"/>
            <a:r>
              <a:rPr lang="en-US" dirty="0" smtClean="0"/>
              <a:t>Ensure printer does not require routine maintenance</a:t>
            </a:r>
          </a:p>
          <a:p>
            <a:pPr lvl="1"/>
            <a:r>
              <a:rPr lang="en-US" dirty="0" smtClean="0"/>
              <a:t>Laser drum might need replacing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Poor Print Quality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/>
              <a:t>Poor print quality for laser </a:t>
            </a:r>
            <a:r>
              <a:rPr lang="en-US" dirty="0" smtClean="0"/>
              <a:t>printers (cont’d):</a:t>
            </a:r>
            <a:endParaRPr lang="en-US" dirty="0"/>
          </a:p>
          <a:p>
            <a:pPr lvl="1" eaLnBrk="1" hangingPunct="1"/>
            <a:r>
              <a:rPr lang="en-US" dirty="0" smtClean="0"/>
              <a:t>Distorted images can be caused by foreign material</a:t>
            </a:r>
          </a:p>
          <a:p>
            <a:pPr lvl="1" eaLnBrk="1" hangingPunct="1"/>
            <a:r>
              <a:rPr lang="en-US" dirty="0" smtClean="0"/>
              <a:t>If page has a gray background, image drum is worn out and needs replacing</a:t>
            </a:r>
          </a:p>
          <a:p>
            <a:pPr lvl="2" eaLnBrk="1" hangingPunct="1"/>
            <a:r>
              <a:rPr lang="en-US" dirty="0" smtClean="0"/>
              <a:t>Ghosted images are usually caused by a problem with the image drum</a:t>
            </a:r>
          </a:p>
          <a:p>
            <a:pPr eaLnBrk="1" hangingPunct="1"/>
            <a:r>
              <a:rPr lang="en-US" dirty="0" smtClean="0"/>
              <a:t>Poor print quality for inkjet printers:</a:t>
            </a:r>
            <a:endParaRPr lang="en-US" dirty="0"/>
          </a:p>
          <a:p>
            <a:pPr lvl="1" eaLnBrk="1" hangingPunct="1"/>
            <a:r>
              <a:rPr lang="en-US" dirty="0" smtClean="0"/>
              <a:t>Is the correct paper quality being used?</a:t>
            </a:r>
          </a:p>
          <a:p>
            <a:pPr lvl="1" eaLnBrk="1" hangingPunct="1"/>
            <a:r>
              <a:rPr lang="en-US" dirty="0" smtClean="0"/>
              <a:t>Is the ink supply low? Remove and reinstall cartridge</a:t>
            </a:r>
          </a:p>
          <a:p>
            <a:pPr lvl="1" eaLnBrk="1" hangingPunct="1"/>
            <a:r>
              <a:rPr lang="en-US" dirty="0" smtClean="0"/>
              <a:t>Follow printer’s documentation to clean each nozzle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print quality for inkjet </a:t>
            </a:r>
            <a:r>
              <a:rPr lang="en-US" dirty="0" smtClean="0"/>
              <a:t>printers (cont’d):</a:t>
            </a:r>
          </a:p>
          <a:p>
            <a:pPr lvl="1"/>
            <a:r>
              <a:rPr lang="en-US" dirty="0" smtClean="0"/>
              <a:t>Clean sponge near carriage rest</a:t>
            </a:r>
          </a:p>
          <a:p>
            <a:pPr lvl="1"/>
            <a:r>
              <a:rPr lang="en-US" dirty="0" smtClean="0"/>
              <a:t>If printing transparencies, change the fill pattern in your application</a:t>
            </a:r>
          </a:p>
          <a:p>
            <a:r>
              <a:rPr lang="en-US" dirty="0" smtClean="0"/>
              <a:t>Poor print quality for impact printers:</a:t>
            </a:r>
          </a:p>
          <a:p>
            <a:pPr lvl="1"/>
            <a:r>
              <a:rPr lang="en-US" dirty="0" smtClean="0"/>
              <a:t>Ribbon might need replacing</a:t>
            </a:r>
          </a:p>
          <a:p>
            <a:pPr lvl="1"/>
            <a:r>
              <a:rPr lang="en-US" dirty="0" smtClean="0"/>
              <a:t>Adjust the print head spacing</a:t>
            </a:r>
          </a:p>
          <a:p>
            <a:pPr lvl="1"/>
            <a:r>
              <a:rPr lang="en-US" dirty="0" smtClean="0"/>
              <a:t>Check the print head for dirt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Garbled characters on paper:</a:t>
            </a:r>
          </a:p>
          <a:p>
            <a:pPr lvl="1"/>
            <a:r>
              <a:rPr lang="en-US" dirty="0" smtClean="0"/>
              <a:t>Cancel all print jobs in the queue and try printing a different document from the same application</a:t>
            </a:r>
          </a:p>
          <a:p>
            <a:pPr lvl="1"/>
            <a:r>
              <a:rPr lang="en-US" dirty="0" smtClean="0"/>
              <a:t>Print using a different application</a:t>
            </a:r>
          </a:p>
          <a:p>
            <a:pPr lvl="1"/>
            <a:r>
              <a:rPr lang="en-US" dirty="0" smtClean="0"/>
              <a:t>Is USB cable securely connected at both ends?</a:t>
            </a:r>
          </a:p>
          <a:p>
            <a:pPr lvl="1"/>
            <a:r>
              <a:rPr lang="en-US" dirty="0" smtClean="0"/>
              <a:t>Power down printer by pressing a Reset button</a:t>
            </a:r>
          </a:p>
          <a:p>
            <a:pPr lvl="1"/>
            <a:r>
              <a:rPr lang="en-US" dirty="0" smtClean="0"/>
              <a:t>Update printer drivers</a:t>
            </a:r>
          </a:p>
          <a:p>
            <a:pPr lvl="1"/>
            <a:r>
              <a:rPr lang="en-US" dirty="0" smtClean="0"/>
              <a:t>Printer might needs servicing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memory errors</a:t>
            </a:r>
          </a:p>
          <a:p>
            <a:pPr lvl="1"/>
            <a:r>
              <a:rPr lang="en-US" dirty="0" smtClean="0"/>
              <a:t>Possible indications of low memory</a:t>
            </a:r>
          </a:p>
          <a:p>
            <a:pPr lvl="2"/>
            <a:r>
              <a:rPr lang="en-US" dirty="0" smtClean="0"/>
              <a:t>Only part of page print</a:t>
            </a:r>
          </a:p>
          <a:p>
            <a:pPr lvl="2"/>
            <a:r>
              <a:rPr lang="en-US" dirty="0" smtClean="0"/>
              <a:t>Printer may have a flashing light</a:t>
            </a:r>
          </a:p>
          <a:p>
            <a:pPr lvl="2"/>
            <a:r>
              <a:rPr lang="en-US" dirty="0" smtClean="0"/>
              <a:t>Printer may display message on display panel such as:</a:t>
            </a:r>
          </a:p>
          <a:p>
            <a:pPr lvl="3"/>
            <a:r>
              <a:rPr lang="en-US" dirty="0" smtClean="0"/>
              <a:t>“20 Mem Overflow”, “Out of memory”, or “Low Memory”</a:t>
            </a:r>
          </a:p>
          <a:p>
            <a:pPr lvl="1"/>
            <a:r>
              <a:rPr lang="en-US" dirty="0" smtClean="0"/>
              <a:t>Install more memory or print only simple pages with few graphics</a:t>
            </a:r>
          </a:p>
          <a:p>
            <a:pPr lvl="1"/>
            <a:r>
              <a:rPr lang="en-US" dirty="0" smtClean="0"/>
              <a:t>Print a self-test page to verify how much memory is installed</a:t>
            </a:r>
          </a:p>
        </p:txBody>
      </p:sp>
    </p:spTree>
    <p:extLst>
      <p:ext uri="{BB962C8B-B14F-4D97-AF65-F5344CB8AC3E}">
        <p14:creationId xmlns:p14="http://schemas.microsoft.com/office/powerpoint/2010/main" val="34342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print colors:</a:t>
            </a:r>
          </a:p>
          <a:p>
            <a:pPr lvl="1"/>
            <a:r>
              <a:rPr lang="en-US" dirty="0" smtClean="0"/>
              <a:t>Some paper is designed to print on only one side</a:t>
            </a:r>
          </a:p>
          <a:p>
            <a:pPr lvl="2"/>
            <a:r>
              <a:rPr lang="en-US" dirty="0" smtClean="0"/>
              <a:t>Try flipping the paper over</a:t>
            </a:r>
          </a:p>
          <a:p>
            <a:pPr lvl="1"/>
            <a:r>
              <a:rPr lang="en-US" dirty="0" smtClean="0"/>
              <a:t>Adjust the quality of print</a:t>
            </a:r>
          </a:p>
          <a:p>
            <a:pPr lvl="1"/>
            <a:r>
              <a:rPr lang="en-US" dirty="0" smtClean="0"/>
              <a:t>For an inkjet printer, try cleaning the ink cartridges and calibrating the printer</a:t>
            </a:r>
          </a:p>
          <a:p>
            <a:pPr lvl="1"/>
            <a:r>
              <a:rPr lang="en-US" dirty="0" smtClean="0"/>
              <a:t>For a laser printer, try calibrating the printer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Languages that Windows can use with printing are PostScript, PCL, GDI, and XPS</a:t>
            </a:r>
          </a:p>
          <a:p>
            <a:pPr eaLnBrk="1" hangingPunct="1"/>
            <a:r>
              <a:rPr lang="en-US" dirty="0" smtClean="0"/>
              <a:t>Two most popular printers are laser and inkjet</a:t>
            </a:r>
          </a:p>
          <a:p>
            <a:pPr eaLnBrk="1" hangingPunct="1"/>
            <a:r>
              <a:rPr lang="en-US" dirty="0" smtClean="0"/>
              <a:t>Seven steps of laser printing include: processing, charging, exposing, developing, transferring, fusing, and cleaning</a:t>
            </a:r>
          </a:p>
          <a:p>
            <a:pPr eaLnBrk="1" hangingPunct="1"/>
            <a:r>
              <a:rPr lang="en-US" dirty="0" smtClean="0"/>
              <a:t>Inkjet printers print by shooting ionized ink at a sheet of paper</a:t>
            </a:r>
          </a:p>
          <a:p>
            <a:pPr eaLnBrk="1" hangingPunct="1"/>
            <a:r>
              <a:rPr lang="en-US" dirty="0" smtClean="0"/>
              <a:t>Dot matrix printers are a type of impact printer</a:t>
            </a:r>
          </a:p>
          <a:p>
            <a:pPr eaLnBrk="1" hangingPunct="1"/>
            <a:r>
              <a:rPr lang="en-US" dirty="0" smtClean="0"/>
              <a:t>Direct thermal printers use heat to burn dots into special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A printer is installed as a local printer connected directly to PC or a network printer</a:t>
            </a:r>
          </a:p>
          <a:p>
            <a:pPr eaLnBrk="1" hangingPunct="1"/>
            <a:r>
              <a:rPr lang="en-US" dirty="0" smtClean="0"/>
              <a:t>Under Windows7/Vista/XP, you can install a printer by launching a setup program on the CD that came with the printer</a:t>
            </a:r>
          </a:p>
          <a:p>
            <a:pPr eaLnBrk="1" hangingPunct="1"/>
            <a:r>
              <a:rPr lang="en-US" dirty="0" smtClean="0"/>
              <a:t>You can share an installed printer on a network</a:t>
            </a:r>
          </a:p>
          <a:p>
            <a:pPr eaLnBrk="1" hangingPunct="1"/>
            <a:r>
              <a:rPr lang="en-US" dirty="0" smtClean="0"/>
              <a:t>Network printers are usually identified by an IP address</a:t>
            </a:r>
          </a:p>
          <a:p>
            <a:pPr eaLnBrk="1" hangingPunct="1"/>
            <a:r>
              <a:rPr lang="en-US" dirty="0" smtClean="0"/>
              <a:t>An inkjet or laser printer can be calibrated to align color on the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Check the page count of the printer to know when service is due</a:t>
            </a:r>
          </a:p>
          <a:p>
            <a:r>
              <a:rPr lang="en-US" dirty="0" smtClean="0"/>
              <a:t>Memory and a hard drive can be added to improve performance</a:t>
            </a:r>
          </a:p>
          <a:p>
            <a:r>
              <a:rPr lang="en-US" dirty="0" smtClean="0"/>
              <a:t>Use a print server to manage printers on a network</a:t>
            </a:r>
          </a:p>
          <a:p>
            <a:pPr lvl="1"/>
            <a:r>
              <a:rPr lang="en-US" dirty="0" smtClean="0"/>
              <a:t>The Print Management tool in Windows can be used</a:t>
            </a:r>
          </a:p>
          <a:p>
            <a:r>
              <a:rPr lang="en-US" dirty="0" smtClean="0"/>
              <a:t>Poor print quality can be caused by printer drivers, the application, Windows, or the printer</a:t>
            </a:r>
          </a:p>
          <a:p>
            <a:r>
              <a:rPr lang="en-US" dirty="0" smtClean="0"/>
              <a:t>A printer needs memory to render a print job</a:t>
            </a:r>
          </a:p>
          <a:p>
            <a:pPr lvl="1"/>
            <a:r>
              <a:rPr lang="en-US" dirty="0" smtClean="0"/>
              <a:t>If low on memory, add more memory</a:t>
            </a:r>
          </a:p>
        </p:txBody>
      </p:sp>
    </p:spTree>
    <p:extLst>
      <p:ext uri="{BB962C8B-B14F-4D97-AF65-F5344CB8AC3E}">
        <p14:creationId xmlns:p14="http://schemas.microsoft.com/office/powerpoint/2010/main" val="34081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Laser Printers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381001" y="1371600"/>
            <a:ext cx="8610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Seven steps in laser printing:</a:t>
            </a:r>
          </a:p>
          <a:p>
            <a:pPr lvl="1" eaLnBrk="1" hangingPunct="1"/>
            <a:r>
              <a:rPr lang="en-US" dirty="0" smtClean="0"/>
              <a:t>Processing image: bitmap of final page stored in memory</a:t>
            </a:r>
          </a:p>
          <a:p>
            <a:pPr lvl="1" eaLnBrk="1" hangingPunct="1"/>
            <a:r>
              <a:rPr lang="en-US" dirty="0" smtClean="0"/>
              <a:t>Conditioning: drum surface charged to -600 V</a:t>
            </a:r>
          </a:p>
          <a:p>
            <a:pPr lvl="1" eaLnBrk="1" hangingPunct="1"/>
            <a:r>
              <a:rPr lang="en-US" dirty="0" smtClean="0"/>
              <a:t>Writing: laser beam writes -100 V image to drum surface </a:t>
            </a:r>
          </a:p>
          <a:p>
            <a:pPr lvl="1" eaLnBrk="1" hangingPunct="1"/>
            <a:r>
              <a:rPr lang="en-US" dirty="0" smtClean="0"/>
              <a:t>Developing: toner applied to -100 V areas of the drum</a:t>
            </a:r>
          </a:p>
          <a:p>
            <a:pPr lvl="1" eaLnBrk="1" hangingPunct="1"/>
            <a:r>
              <a:rPr lang="en-US" dirty="0" smtClean="0"/>
              <a:t>Transferring: toner drawn off drum and onto paper</a:t>
            </a:r>
          </a:p>
          <a:p>
            <a:pPr lvl="1" eaLnBrk="1" hangingPunct="1"/>
            <a:r>
              <a:rPr lang="en-US" dirty="0" smtClean="0"/>
              <a:t>Fusing: heat and pressure fuse toner to paper</a:t>
            </a:r>
          </a:p>
          <a:p>
            <a:pPr lvl="1" eaLnBrk="1" hangingPunct="1"/>
            <a:r>
              <a:rPr lang="en-US" dirty="0" smtClean="0"/>
              <a:t>Cleaning: drum cleaned of residual toner and charge</a:t>
            </a:r>
          </a:p>
          <a:p>
            <a:pPr eaLnBrk="1" hangingPunct="1"/>
            <a:r>
              <a:rPr lang="en-US" dirty="0" smtClean="0"/>
              <a:t>Color laser printing</a:t>
            </a:r>
          </a:p>
          <a:p>
            <a:pPr lvl="1" eaLnBrk="1" hangingPunct="1"/>
            <a:r>
              <a:rPr lang="en-US" dirty="0" smtClean="0"/>
              <a:t>Writing process repeated four times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Laser Printers</a:t>
            </a:r>
          </a:p>
        </p:txBody>
      </p:sp>
      <p:pic>
        <p:nvPicPr>
          <p:cNvPr id="2050" name="Picture 2" descr="http://static.trustedreviews.com/94/0fbaff/1fdd/305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0"/>
            <a:ext cx="80010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Parts used in the charging, exposing, developing, and cleaning steps undergo the most wear</a:t>
            </a:r>
          </a:p>
          <a:p>
            <a:r>
              <a:rPr lang="en-US" dirty="0" smtClean="0"/>
              <a:t>Toner cartridge needs replacing most often</a:t>
            </a:r>
          </a:p>
          <a:p>
            <a:pPr lvl="1"/>
            <a:r>
              <a:rPr lang="en-US" dirty="0" smtClean="0"/>
              <a:t>Followed by image drum, fuser cartridge, and transfer assembly</a:t>
            </a:r>
          </a:p>
          <a:p>
            <a:r>
              <a:rPr lang="en-US" dirty="0" smtClean="0"/>
              <a:t>Other printer parts that might need replacing:</a:t>
            </a:r>
          </a:p>
          <a:p>
            <a:pPr lvl="1"/>
            <a:r>
              <a:rPr lang="en-US" dirty="0" smtClean="0"/>
              <a:t>Pickup roller – pushes forward a sheet of paper</a:t>
            </a:r>
          </a:p>
          <a:p>
            <a:pPr lvl="1"/>
            <a:r>
              <a:rPr lang="en-US" dirty="0" smtClean="0"/>
              <a:t>Separation pad – keeps more than one sheet of paper from moving forward</a:t>
            </a:r>
          </a:p>
          <a:p>
            <a:r>
              <a:rPr lang="en-US" dirty="0" smtClean="0"/>
              <a:t>Printer that is able to print on both sides of paper is called a duplex printer (double-sided printer)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Overview of inkjet printer technology</a:t>
            </a:r>
          </a:p>
          <a:p>
            <a:pPr lvl="1" eaLnBrk="1" hangingPunct="1"/>
            <a:r>
              <a:rPr lang="en-US" dirty="0" smtClean="0"/>
              <a:t>Uses a type of ink-dispersion printing </a:t>
            </a:r>
          </a:p>
          <a:p>
            <a:pPr lvl="2" eaLnBrk="1" hangingPunct="1"/>
            <a:r>
              <a:rPr lang="en-US" dirty="0" smtClean="0"/>
              <a:t>Doesn’t provide high-quality resolution of laser printers</a:t>
            </a:r>
          </a:p>
          <a:p>
            <a:pPr lvl="1" eaLnBrk="1" hangingPunct="1"/>
            <a:r>
              <a:rPr lang="en-US" dirty="0" smtClean="0"/>
              <a:t>Print head moves across paper</a:t>
            </a:r>
          </a:p>
          <a:p>
            <a:pPr lvl="2" eaLnBrk="1" hangingPunct="1"/>
            <a:r>
              <a:rPr lang="en-US" dirty="0" smtClean="0"/>
              <a:t>One line of text created with each 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bldLvl="3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2958</Words>
  <Application>Microsoft Office PowerPoint</Application>
  <PresentationFormat>On-screen Show (4:3)</PresentationFormat>
  <Paragraphs>420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Default Design</vt:lpstr>
      <vt:lpstr>1_Default Design</vt:lpstr>
      <vt:lpstr>Clarity</vt:lpstr>
      <vt:lpstr>Chapter 12</vt:lpstr>
      <vt:lpstr>Objectives</vt:lpstr>
      <vt:lpstr>Printer Languages</vt:lpstr>
      <vt:lpstr>Types of Printers</vt:lpstr>
      <vt:lpstr>Laser Printers</vt:lpstr>
      <vt:lpstr>Laser Printers</vt:lpstr>
      <vt:lpstr>Laser Printers</vt:lpstr>
      <vt:lpstr>Laser Printers</vt:lpstr>
      <vt:lpstr>Inkjet Printers</vt:lpstr>
      <vt:lpstr>Inkjet Printers</vt:lpstr>
      <vt:lpstr>Inkjet Printers</vt:lpstr>
      <vt:lpstr>Inkjet Printers</vt:lpstr>
      <vt:lpstr>Inkjet Printers</vt:lpstr>
      <vt:lpstr>Inkjet Printers</vt:lpstr>
      <vt:lpstr>Impact Printers</vt:lpstr>
      <vt:lpstr>Impact Printers</vt:lpstr>
      <vt:lpstr>Thermal Printers</vt:lpstr>
      <vt:lpstr>Thermal Printers</vt:lpstr>
      <vt:lpstr>Thermal Printers</vt:lpstr>
      <vt:lpstr>Thermal Printers</vt:lpstr>
      <vt:lpstr>Using Windows to Install, Share, and Manage Printers</vt:lpstr>
      <vt:lpstr>Installing A Local or Network Printer</vt:lpstr>
      <vt:lpstr>Installing A Local or Network Printer</vt:lpstr>
      <vt:lpstr>Install a Local Printer Using Windows XP</vt:lpstr>
      <vt:lpstr>How to Install a Local Printer Using Windows XP </vt:lpstr>
      <vt:lpstr>Steps To Install a Network Printer Using Windows XP</vt:lpstr>
      <vt:lpstr>Sharing an Installed Printer</vt:lpstr>
      <vt:lpstr>Installing a Shared Printer</vt:lpstr>
      <vt:lpstr>Managing Printer Features and Add-on Devices</vt:lpstr>
      <vt:lpstr>Managing the Printer Queue</vt:lpstr>
      <vt:lpstr>PowerPoint Presentation</vt:lpstr>
      <vt:lpstr>Printer Maintenance and Upgrades</vt:lpstr>
      <vt:lpstr>Online Support for Printers</vt:lpstr>
      <vt:lpstr>Online Support for Printers</vt:lpstr>
      <vt:lpstr>Cleaning a Printer</vt:lpstr>
      <vt:lpstr>Printer Maintenance Kits</vt:lpstr>
      <vt:lpstr>Upgrade the Printer Memory or Hard Drive</vt:lpstr>
      <vt:lpstr>PowerPoint Presentation</vt:lpstr>
      <vt:lpstr>Print Servers and The Print Management Tool</vt:lpstr>
      <vt:lpstr>Print Servers and The Print Management Tool</vt:lpstr>
      <vt:lpstr>Troubleshooting Printers</vt:lpstr>
      <vt:lpstr>Printer Does Not Print</vt:lpstr>
      <vt:lpstr>PowerPoint Presentation</vt:lpstr>
      <vt:lpstr>Printer Does Not Print</vt:lpstr>
      <vt:lpstr>PowerPoint Presentation</vt:lpstr>
      <vt:lpstr>Printer Does Not Print</vt:lpstr>
      <vt:lpstr>Printer Does Not Print</vt:lpstr>
      <vt:lpstr>Printer Does Not Print</vt:lpstr>
      <vt:lpstr>Printer Does Not Print</vt:lpstr>
      <vt:lpstr>Printer Does Not Print</vt:lpstr>
      <vt:lpstr>Poor Print Quality</vt:lpstr>
      <vt:lpstr>Poor Print Quality</vt:lpstr>
      <vt:lpstr>Poor Print Quality</vt:lpstr>
      <vt:lpstr>Poor Print Quality</vt:lpstr>
      <vt:lpstr>Poor Print Quality</vt:lpstr>
      <vt:lpstr>Poor Print Quality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400</cp:revision>
  <dcterms:created xsi:type="dcterms:W3CDTF">2007-07-09T21:56:01Z</dcterms:created>
  <dcterms:modified xsi:type="dcterms:W3CDTF">2013-11-19T15:10:59Z</dcterms:modified>
</cp:coreProperties>
</file>