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4"/>
  </p:notesMasterIdLst>
  <p:sldIdLst>
    <p:sldId id="351" r:id="rId3"/>
    <p:sldId id="258" r:id="rId4"/>
    <p:sldId id="352" r:id="rId5"/>
    <p:sldId id="353" r:id="rId6"/>
    <p:sldId id="310" r:id="rId7"/>
    <p:sldId id="311" r:id="rId8"/>
    <p:sldId id="312" r:id="rId9"/>
    <p:sldId id="313" r:id="rId10"/>
    <p:sldId id="348" r:id="rId11"/>
    <p:sldId id="354" r:id="rId12"/>
    <p:sldId id="355" r:id="rId13"/>
    <p:sldId id="356" r:id="rId14"/>
    <p:sldId id="357" r:id="rId15"/>
    <p:sldId id="358" r:id="rId16"/>
    <p:sldId id="359" r:id="rId17"/>
    <p:sldId id="360" r:id="rId18"/>
    <p:sldId id="361" r:id="rId19"/>
    <p:sldId id="362" r:id="rId20"/>
    <p:sldId id="349" r:id="rId21"/>
    <p:sldId id="315" r:id="rId22"/>
    <p:sldId id="262" r:id="rId23"/>
    <p:sldId id="318" r:id="rId24"/>
    <p:sldId id="319" r:id="rId25"/>
    <p:sldId id="320" r:id="rId26"/>
    <p:sldId id="321" r:id="rId27"/>
    <p:sldId id="322" r:id="rId28"/>
    <p:sldId id="323" r:id="rId29"/>
    <p:sldId id="263" r:id="rId30"/>
    <p:sldId id="264" r:id="rId31"/>
    <p:sldId id="324" r:id="rId32"/>
    <p:sldId id="267" r:id="rId33"/>
    <p:sldId id="363" r:id="rId34"/>
    <p:sldId id="364" r:id="rId35"/>
    <p:sldId id="365" r:id="rId36"/>
    <p:sldId id="366" r:id="rId37"/>
    <p:sldId id="367" r:id="rId38"/>
    <p:sldId id="368" r:id="rId39"/>
    <p:sldId id="369" r:id="rId40"/>
    <p:sldId id="370" r:id="rId41"/>
    <p:sldId id="371" r:id="rId42"/>
    <p:sldId id="37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1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3/3/2012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268730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3/3/2012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3/3/2012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3/3/2012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3/3/2012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3/3/2012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3/3/2012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3/3/2012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3/3/2012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3/3/2012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CMPTR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0D066-9582-49E0-9F2C-9CED6AA2A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3/3/2012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3/3/2012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CMPTR: Chapter 00, Chapter Title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077200" cy="682752"/>
          </a:xfrm>
        </p:spPr>
        <p:txBody>
          <a:bodyPr>
            <a:normAutofit fontScale="90000"/>
          </a:bodyPr>
          <a:lstStyle/>
          <a:p>
            <a:r>
              <a:rPr lang="en-US" dirty="0" smtClean="0">
                <a:solidFill>
                  <a:srgbClr val="00B0F0"/>
                </a:solidFill>
              </a:rPr>
              <a:t>Chapter 3 - Computer Software</a:t>
            </a:r>
            <a:endParaRPr lang="en-US" dirty="0">
              <a:solidFill>
                <a:srgbClr val="00B0F0"/>
              </a:solidFill>
            </a:endParaRPr>
          </a:p>
        </p:txBody>
      </p:sp>
      <p:sp>
        <p:nvSpPr>
          <p:cNvPr id="3" name="Subtitle 2"/>
          <p:cNvSpPr>
            <a:spLocks noGrp="1"/>
          </p:cNvSpPr>
          <p:nvPr>
            <p:ph type="subTitle" idx="1"/>
          </p:nvPr>
        </p:nvSpPr>
        <p:spPr>
          <a:xfrm>
            <a:off x="152400" y="914400"/>
            <a:ext cx="8077200" cy="356616"/>
          </a:xfrm>
        </p:spPr>
        <p:txBody>
          <a:bodyPr>
            <a:noAutofit/>
          </a:bodyPr>
          <a:lstStyle/>
          <a:p>
            <a:r>
              <a:rPr lang="en-US" sz="2800" dirty="0" smtClean="0"/>
              <a:t>System Software</a:t>
            </a:r>
            <a:endParaRPr lang="en-US" sz="2800" dirty="0"/>
          </a:p>
        </p:txBody>
      </p:sp>
    </p:spTree>
    <p:extLst>
      <p:ext uri="{BB962C8B-B14F-4D97-AF65-F5344CB8AC3E}">
        <p14:creationId xmlns:p14="http://schemas.microsoft.com/office/powerpoint/2010/main" val="203400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rgbClr val="00B0F0"/>
                </a:solidFill>
              </a:rPr>
              <a:t>Operating Systems – Configuring Hardware</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smtClean="0">
                <a:latin typeface="Verdana" pitchFamily="34" charset="0"/>
              </a:rPr>
              <a:t>When the OS starts up it must find and configure all of the hardware attached to the PC</a:t>
            </a:r>
          </a:p>
          <a:p>
            <a:pPr eaLnBrk="1" hangingPunct="1"/>
            <a:r>
              <a:rPr lang="en-US" sz="2400" smtClean="0">
                <a:latin typeface="Verdana" pitchFamily="34" charset="0"/>
              </a:rPr>
              <a:t>It does this by using  device drivers</a:t>
            </a:r>
          </a:p>
          <a:p>
            <a:pPr eaLnBrk="1" hangingPunct="1"/>
            <a:r>
              <a:rPr lang="en-US" sz="2400" smtClean="0">
                <a:latin typeface="Verdana" pitchFamily="34" charset="0"/>
              </a:rPr>
              <a:t>This is a small program that tells the operating system how to configure and communicate with each peace of hardware.</a:t>
            </a:r>
          </a:p>
          <a:p>
            <a:pPr eaLnBrk="1" hangingPunct="1"/>
            <a:r>
              <a:rPr lang="en-US" sz="2400" smtClean="0">
                <a:latin typeface="Verdana" pitchFamily="34" charset="0"/>
              </a:rPr>
              <a:t>Each device attached to a PC has a unique driver</a:t>
            </a:r>
          </a:p>
          <a:p>
            <a:pPr eaLnBrk="1" hangingPunct="1"/>
            <a:r>
              <a:rPr lang="en-US" sz="2400" smtClean="0">
                <a:latin typeface="Verdana" pitchFamily="34" charset="0"/>
              </a:rPr>
              <a:t>These drivers are either found in the OS system or come with the hardware on a CD/DVD disk.</a:t>
            </a:r>
          </a:p>
        </p:txBody>
      </p:sp>
    </p:spTree>
    <p:extLst>
      <p:ext uri="{BB962C8B-B14F-4D97-AF65-F5344CB8AC3E}">
        <p14:creationId xmlns:p14="http://schemas.microsoft.com/office/powerpoint/2010/main" val="311143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Operating System - Drivers</a:t>
            </a:r>
            <a:endParaRPr lang="en-US" dirty="0">
              <a:solidFill>
                <a:srgbClr val="00B0F0"/>
              </a:solidFill>
            </a:endParaRPr>
          </a:p>
        </p:txBody>
      </p:sp>
      <p:pic>
        <p:nvPicPr>
          <p:cNvPr id="3" name="Picture 19" descr="Fig1-03 mod c 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2819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dc1-03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05000"/>
            <a:ext cx="1779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1"/>
          <p:cNvGrpSpPr>
            <a:grpSpLocks/>
          </p:cNvGrpSpPr>
          <p:nvPr/>
        </p:nvGrpSpPr>
        <p:grpSpPr bwMode="auto">
          <a:xfrm>
            <a:off x="3657600" y="2895600"/>
            <a:ext cx="2590800" cy="1905000"/>
            <a:chOff x="2928" y="2352"/>
            <a:chExt cx="1632" cy="1200"/>
          </a:xfrm>
        </p:grpSpPr>
        <p:sp>
          <p:nvSpPr>
            <p:cNvPr id="29702" name="AutoShape 22"/>
            <p:cNvSpPr>
              <a:spLocks noChangeArrowheads="1"/>
            </p:cNvSpPr>
            <p:nvPr/>
          </p:nvSpPr>
          <p:spPr bwMode="auto">
            <a:xfrm>
              <a:off x="2928" y="2352"/>
              <a:ext cx="1632" cy="1200"/>
            </a:xfrm>
            <a:prstGeom prst="leftRightArrow">
              <a:avLst>
                <a:gd name="adj1" fmla="val 50000"/>
                <a:gd name="adj2" fmla="val 38206"/>
              </a:avLst>
            </a:prstGeom>
            <a:gradFill rotWithShape="0">
              <a:gsLst>
                <a:gs pos="0">
                  <a:srgbClr val="6600CC"/>
                </a:gs>
                <a:gs pos="100000">
                  <a:srgbClr val="800080"/>
                </a:gs>
              </a:gsLst>
              <a:lin ang="2700000" scaled="1"/>
            </a:gra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p>
              <a:endParaRPr lang="en-US"/>
            </a:p>
          </p:txBody>
        </p:sp>
        <p:sp>
          <p:nvSpPr>
            <p:cNvPr id="29703" name="Text Box 23"/>
            <p:cNvSpPr txBox="1">
              <a:spLocks noChangeArrowheads="1"/>
            </p:cNvSpPr>
            <p:nvPr/>
          </p:nvSpPr>
          <p:spPr bwMode="auto">
            <a:xfrm>
              <a:off x="2976" y="2784"/>
              <a:ext cx="15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FF00"/>
                  </a:solidFill>
                </a:rPr>
                <a:t>device driver</a:t>
              </a:r>
            </a:p>
          </p:txBody>
        </p:sp>
      </p:grpSp>
    </p:spTree>
    <p:extLst>
      <p:ext uri="{BB962C8B-B14F-4D97-AF65-F5344CB8AC3E}">
        <p14:creationId xmlns:p14="http://schemas.microsoft.com/office/powerpoint/2010/main" val="203219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Operating System Start-up</a:t>
            </a:r>
            <a:endParaRPr lang="en-US" dirty="0">
              <a:solidFill>
                <a:srgbClr val="00B0F0"/>
              </a:solidFill>
            </a:endParaRPr>
          </a:p>
        </p:txBody>
      </p:sp>
      <p:grpSp>
        <p:nvGrpSpPr>
          <p:cNvPr id="3" name="Group 17"/>
          <p:cNvGrpSpPr>
            <a:grpSpLocks/>
          </p:cNvGrpSpPr>
          <p:nvPr/>
        </p:nvGrpSpPr>
        <p:grpSpPr bwMode="auto">
          <a:xfrm>
            <a:off x="457200" y="1676400"/>
            <a:ext cx="7527925" cy="2590800"/>
            <a:chOff x="288" y="1056"/>
            <a:chExt cx="4742" cy="1632"/>
          </a:xfrm>
        </p:grpSpPr>
        <p:sp>
          <p:nvSpPr>
            <p:cNvPr id="4" name="AutoShape 8"/>
            <p:cNvSpPr>
              <a:spLocks noChangeArrowheads="1"/>
            </p:cNvSpPr>
            <p:nvPr/>
          </p:nvSpPr>
          <p:spPr bwMode="auto">
            <a:xfrm>
              <a:off x="288" y="1104"/>
              <a:ext cx="2496" cy="1440"/>
            </a:xfrm>
            <a:prstGeom prst="roundRect">
              <a:avLst>
                <a:gd name="adj" fmla="val 16667"/>
              </a:avLst>
            </a:prstGeom>
            <a:solidFill>
              <a:srgbClr val="0033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69" name="Text Box 9"/>
            <p:cNvSpPr txBox="1">
              <a:spLocks noChangeArrowheads="1"/>
            </p:cNvSpPr>
            <p:nvPr/>
          </p:nvSpPr>
          <p:spPr bwMode="auto">
            <a:xfrm>
              <a:off x="384" y="1182"/>
              <a:ext cx="2304"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chemeClr val="bg1"/>
                  </a:solidFill>
                </a:rPr>
                <a:t>cold boot</a:t>
              </a:r>
            </a:p>
            <a:p>
              <a:pPr eaLnBrk="1" hangingPunct="1"/>
              <a:r>
                <a:rPr lang="en-US" sz="2400">
                  <a:solidFill>
                    <a:schemeClr val="bg1"/>
                  </a:solidFill>
                </a:rPr>
                <a:t>Process of turning on a computer after it has been powered off completely</a:t>
              </a:r>
            </a:p>
          </p:txBody>
        </p:sp>
        <p:pic>
          <p:nvPicPr>
            <p:cNvPr id="15370" name="Picture 12" descr="Fig08-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056"/>
              <a:ext cx="143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457200" y="4267200"/>
            <a:ext cx="7648575" cy="2495550"/>
            <a:chOff x="288" y="2688"/>
            <a:chExt cx="4818" cy="1572"/>
          </a:xfrm>
        </p:grpSpPr>
        <p:sp>
          <p:nvSpPr>
            <p:cNvPr id="8" name="AutoShape 10"/>
            <p:cNvSpPr>
              <a:spLocks noChangeArrowheads="1"/>
            </p:cNvSpPr>
            <p:nvPr/>
          </p:nvSpPr>
          <p:spPr bwMode="auto">
            <a:xfrm>
              <a:off x="288" y="2688"/>
              <a:ext cx="2496" cy="1440"/>
            </a:xfrm>
            <a:prstGeom prst="roundRect">
              <a:avLst>
                <a:gd name="adj" fmla="val 16667"/>
              </a:avLst>
            </a:prstGeom>
            <a:solidFill>
              <a:srgbClr val="CC000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66" name="Text Box 11"/>
            <p:cNvSpPr txBox="1">
              <a:spLocks noChangeArrowheads="1"/>
            </p:cNvSpPr>
            <p:nvPr/>
          </p:nvSpPr>
          <p:spPr bwMode="auto">
            <a:xfrm>
              <a:off x="384" y="2880"/>
              <a:ext cx="2304"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chemeClr val="bg1"/>
                  </a:solidFill>
                </a:rPr>
                <a:t>warm boot</a:t>
              </a:r>
            </a:p>
            <a:p>
              <a:pPr algn="ctr" eaLnBrk="1" hangingPunct="1"/>
              <a:r>
                <a:rPr lang="en-US" sz="2400">
                  <a:solidFill>
                    <a:schemeClr val="bg1"/>
                  </a:solidFill>
                </a:rPr>
                <a:t>Process of restarting a computer that is already powered on</a:t>
              </a:r>
            </a:p>
          </p:txBody>
        </p:sp>
        <p:pic>
          <p:nvPicPr>
            <p:cNvPr id="15367" name="Picture 14" descr="Fig08-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784"/>
              <a:ext cx="1506"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8424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sp>
        <p:nvSpPr>
          <p:cNvPr id="3" name="Text Box 21"/>
          <p:cNvSpPr txBox="1">
            <a:spLocks noChangeArrowheads="1"/>
          </p:cNvSpPr>
          <p:nvPr/>
        </p:nvSpPr>
        <p:spPr bwMode="auto">
          <a:xfrm>
            <a:off x="228600" y="1752600"/>
            <a:ext cx="2514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1: </a:t>
            </a:r>
          </a:p>
          <a:p>
            <a:pPr eaLnBrk="1" hangingPunct="1">
              <a:spcBef>
                <a:spcPct val="50000"/>
              </a:spcBef>
            </a:pPr>
            <a:r>
              <a:rPr lang="en-US" sz="2000" b="1"/>
              <a:t>Power supply sends signal to components in system unit</a:t>
            </a:r>
          </a:p>
        </p:txBody>
      </p:sp>
      <p:sp>
        <p:nvSpPr>
          <p:cNvPr id="4" name="Text Box 22"/>
          <p:cNvSpPr txBox="1">
            <a:spLocks noChangeArrowheads="1"/>
          </p:cNvSpPr>
          <p:nvPr/>
        </p:nvSpPr>
        <p:spPr bwMode="auto">
          <a:xfrm>
            <a:off x="304800" y="3581400"/>
            <a:ext cx="2362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2: </a:t>
            </a:r>
          </a:p>
          <a:p>
            <a:pPr eaLnBrk="1" hangingPunct="1">
              <a:spcBef>
                <a:spcPct val="50000"/>
              </a:spcBef>
            </a:pPr>
            <a:r>
              <a:rPr lang="en-US" sz="2000" b="1"/>
              <a:t>The processor accesses BIOS to start computer</a:t>
            </a:r>
          </a:p>
        </p:txBody>
      </p:sp>
      <p:pic>
        <p:nvPicPr>
          <p:cNvPr id="16389" name="Picture 24" descr="Fig8-04 mod step 1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60513"/>
            <a:ext cx="57912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27"/>
          <p:cNvSpPr txBox="1">
            <a:spLocks noChangeArrowheads="1"/>
          </p:cNvSpPr>
          <p:nvPr/>
        </p:nvSpPr>
        <p:spPr bwMode="auto">
          <a:xfrm>
            <a:off x="4419600" y="34290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chemeClr val="bg1"/>
                </a:solidFill>
              </a:rPr>
              <a:t>Processor</a:t>
            </a:r>
          </a:p>
        </p:txBody>
      </p:sp>
      <p:sp>
        <p:nvSpPr>
          <p:cNvPr id="16391" name="Text Box 28"/>
          <p:cNvSpPr txBox="1">
            <a:spLocks noChangeArrowheads="1"/>
          </p:cNvSpPr>
          <p:nvPr/>
        </p:nvSpPr>
        <p:spPr bwMode="auto">
          <a:xfrm>
            <a:off x="4581525" y="4456113"/>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chemeClr val="bg1"/>
                </a:solidFill>
              </a:rPr>
              <a:t>BIOS</a:t>
            </a:r>
          </a:p>
        </p:txBody>
      </p:sp>
      <p:sp>
        <p:nvSpPr>
          <p:cNvPr id="16392" name="Line 29"/>
          <p:cNvSpPr>
            <a:spLocks noChangeShapeType="1"/>
          </p:cNvSpPr>
          <p:nvPr/>
        </p:nvSpPr>
        <p:spPr bwMode="auto">
          <a:xfrm>
            <a:off x="4876800" y="3733800"/>
            <a:ext cx="0" cy="762000"/>
          </a:xfrm>
          <a:prstGeom prst="line">
            <a:avLst/>
          </a:prstGeom>
          <a:noFill/>
          <a:ln w="57150">
            <a:solidFill>
              <a:srgbClr val="990033"/>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3691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17411" name="Picture 14" descr="Fig8-04 mod step 3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5"/>
          <p:cNvSpPr txBox="1">
            <a:spLocks noChangeArrowheads="1"/>
          </p:cNvSpPr>
          <p:nvPr/>
        </p:nvSpPr>
        <p:spPr bwMode="auto">
          <a:xfrm>
            <a:off x="4352925"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7413" name="Text Box 16"/>
          <p:cNvSpPr txBox="1">
            <a:spLocks noChangeArrowheads="1"/>
          </p:cNvSpPr>
          <p:nvPr/>
        </p:nvSpPr>
        <p:spPr bwMode="auto">
          <a:xfrm rot="-5400000">
            <a:off x="4649788"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BIOS</a:t>
            </a:r>
          </a:p>
        </p:txBody>
      </p:sp>
      <p:sp>
        <p:nvSpPr>
          <p:cNvPr id="17414" name="Text Box 17"/>
          <p:cNvSpPr txBox="1">
            <a:spLocks noChangeArrowheads="1"/>
          </p:cNvSpPr>
          <p:nvPr/>
        </p:nvSpPr>
        <p:spPr bwMode="auto">
          <a:xfrm>
            <a:off x="6943725"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7415" name="Text Box 19"/>
          <p:cNvSpPr txBox="1">
            <a:spLocks noChangeArrowheads="1"/>
          </p:cNvSpPr>
          <p:nvPr/>
        </p:nvSpPr>
        <p:spPr bwMode="auto">
          <a:xfrm>
            <a:off x="228600" y="1524000"/>
            <a:ext cx="2667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3: </a:t>
            </a:r>
          </a:p>
          <a:p>
            <a:pPr eaLnBrk="1" hangingPunct="1">
              <a:spcBef>
                <a:spcPct val="50000"/>
              </a:spcBef>
            </a:pPr>
            <a:r>
              <a:rPr lang="en-US" sz="2000" b="1"/>
              <a:t>BIOS  checks components such as mouse, keyboard connectors, and expansion cards</a:t>
            </a:r>
          </a:p>
        </p:txBody>
      </p:sp>
      <p:pic>
        <p:nvPicPr>
          <p:cNvPr id="8" name="Picture 20" descr="Fig8-04 peripheral mouse 2"/>
          <p:cNvPicPr>
            <a:picLocks noChangeAspect="1" noChangeArrowheads="1"/>
          </p:cNvPicPr>
          <p:nvPr/>
        </p:nvPicPr>
        <p:blipFill>
          <a:blip r:embed="rId3"/>
          <a:srcRect/>
          <a:stretch>
            <a:fillRect/>
          </a:stretch>
        </p:blipFill>
        <p:spPr bwMode="auto">
          <a:xfrm>
            <a:off x="914400" y="4495800"/>
            <a:ext cx="2743200" cy="1246188"/>
          </a:xfrm>
          <a:prstGeom prst="rect">
            <a:avLst/>
          </a:prstGeom>
          <a:noFill/>
          <a:ln w="9525">
            <a:solidFill>
              <a:schemeClr val="bg2"/>
            </a:solidFill>
            <a:miter lim="800000"/>
            <a:headEnd/>
            <a:tailEnd/>
          </a:ln>
          <a:effectLst>
            <a:outerShdw dist="107763" dir="18900000" algn="ctr" rotWithShape="0">
              <a:schemeClr val="bg2"/>
            </a:outerShdw>
          </a:effectLst>
        </p:spPr>
      </p:pic>
      <p:pic>
        <p:nvPicPr>
          <p:cNvPr id="9" name="Picture 21" descr="Fig8-04 peripheral keyboard"/>
          <p:cNvPicPr>
            <a:picLocks noChangeAspect="1" noChangeArrowheads="1"/>
          </p:cNvPicPr>
          <p:nvPr/>
        </p:nvPicPr>
        <p:blipFill>
          <a:blip r:embed="rId4"/>
          <a:srcRect/>
          <a:stretch>
            <a:fillRect/>
          </a:stretch>
        </p:blipFill>
        <p:spPr bwMode="auto">
          <a:xfrm>
            <a:off x="2743200" y="5410200"/>
            <a:ext cx="5105400" cy="1112838"/>
          </a:xfrm>
          <a:prstGeom prst="rect">
            <a:avLst/>
          </a:prstGeom>
          <a:noFill/>
          <a:ln w="9525">
            <a:solidFill>
              <a:schemeClr val="bg2"/>
            </a:solidFill>
            <a:miter lim="800000"/>
            <a:headEnd/>
            <a:tailEnd/>
          </a:ln>
          <a:effectLst>
            <a:outerShdw dist="107763" dir="18900000" algn="ctr" rotWithShape="0">
              <a:schemeClr val="bg2"/>
            </a:outerShdw>
          </a:effectLst>
        </p:spPr>
      </p:pic>
      <p:sp>
        <p:nvSpPr>
          <p:cNvPr id="17418" name="Text Box 22"/>
          <p:cNvSpPr txBox="1">
            <a:spLocks noChangeArrowheads="1"/>
          </p:cNvSpPr>
          <p:nvPr/>
        </p:nvSpPr>
        <p:spPr bwMode="auto">
          <a:xfrm>
            <a:off x="5029200" y="53705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94791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sp>
        <p:nvSpPr>
          <p:cNvPr id="18435" name="Text Box 13"/>
          <p:cNvSpPr txBox="1">
            <a:spLocks noChangeArrowheads="1"/>
          </p:cNvSpPr>
          <p:nvPr/>
        </p:nvSpPr>
        <p:spPr bwMode="auto">
          <a:xfrm>
            <a:off x="5029200" y="5257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pic>
        <p:nvPicPr>
          <p:cNvPr id="18436" name="Picture 14" descr="Fig8-04 mod step 4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1560513"/>
            <a:ext cx="582612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5"/>
          <p:cNvSpPr txBox="1">
            <a:spLocks noChangeArrowheads="1"/>
          </p:cNvSpPr>
          <p:nvPr/>
        </p:nvSpPr>
        <p:spPr bwMode="auto">
          <a:xfrm>
            <a:off x="304800" y="1524000"/>
            <a:ext cx="2590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4: </a:t>
            </a:r>
          </a:p>
          <a:p>
            <a:pPr eaLnBrk="1" hangingPunct="1">
              <a:spcBef>
                <a:spcPct val="50000"/>
              </a:spcBef>
            </a:pPr>
            <a:r>
              <a:rPr lang="en-US" sz="2000" b="1"/>
              <a:t>Results of POST are compared to data in the CMOS chip</a:t>
            </a:r>
          </a:p>
        </p:txBody>
      </p:sp>
      <p:sp>
        <p:nvSpPr>
          <p:cNvPr id="18438" name="Text Box 16"/>
          <p:cNvSpPr txBox="1">
            <a:spLocks noChangeArrowheads="1"/>
          </p:cNvSpPr>
          <p:nvPr/>
        </p:nvSpPr>
        <p:spPr bwMode="auto">
          <a:xfrm>
            <a:off x="4343400" y="35052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8439" name="Text Box 17"/>
          <p:cNvSpPr txBox="1">
            <a:spLocks noChangeArrowheads="1"/>
          </p:cNvSpPr>
          <p:nvPr/>
        </p:nvSpPr>
        <p:spPr bwMode="auto">
          <a:xfrm rot="-5400000">
            <a:off x="4640263" y="46847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BIOS</a:t>
            </a:r>
          </a:p>
        </p:txBody>
      </p:sp>
      <p:sp>
        <p:nvSpPr>
          <p:cNvPr id="18440" name="Text Box 18"/>
          <p:cNvSpPr txBox="1">
            <a:spLocks noChangeArrowheads="1"/>
          </p:cNvSpPr>
          <p:nvPr/>
        </p:nvSpPr>
        <p:spPr bwMode="auto">
          <a:xfrm>
            <a:off x="69342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8441" name="Text Box 19"/>
          <p:cNvSpPr txBox="1">
            <a:spLocks noChangeArrowheads="1"/>
          </p:cNvSpPr>
          <p:nvPr/>
        </p:nvSpPr>
        <p:spPr bwMode="auto">
          <a:xfrm>
            <a:off x="6934200" y="29718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18442" name="Text Box 21"/>
          <p:cNvSpPr txBox="1">
            <a:spLocks noChangeArrowheads="1"/>
          </p:cNvSpPr>
          <p:nvPr/>
        </p:nvSpPr>
        <p:spPr bwMode="auto">
          <a:xfrm>
            <a:off x="5029200" y="5486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261107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19459" name="Picture 12" descr="Fig8-04 mod step 5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3"/>
          <p:cNvSpPr txBox="1">
            <a:spLocks noChangeArrowheads="1"/>
          </p:cNvSpPr>
          <p:nvPr/>
        </p:nvSpPr>
        <p:spPr bwMode="auto">
          <a:xfrm>
            <a:off x="228600" y="1524000"/>
            <a:ext cx="266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5: </a:t>
            </a:r>
          </a:p>
          <a:p>
            <a:pPr eaLnBrk="1" hangingPunct="1">
              <a:spcBef>
                <a:spcPct val="50000"/>
              </a:spcBef>
            </a:pPr>
            <a:r>
              <a:rPr lang="en-US" sz="2000" b="1"/>
              <a:t>BIOS looks for system files in drive C (hard disk), can also look in the CD/DVD drive or USB drive</a:t>
            </a:r>
          </a:p>
          <a:p>
            <a:pPr eaLnBrk="1" hangingPunct="1">
              <a:spcBef>
                <a:spcPct val="50000"/>
              </a:spcBef>
            </a:pPr>
            <a:r>
              <a:rPr lang="en-US" sz="2000" b="1"/>
              <a:t>The drive that boots the computer is called the boot drive.</a:t>
            </a:r>
          </a:p>
        </p:txBody>
      </p:sp>
      <p:sp>
        <p:nvSpPr>
          <p:cNvPr id="19461" name="Text Box 14"/>
          <p:cNvSpPr txBox="1">
            <a:spLocks noChangeArrowheads="1"/>
          </p:cNvSpPr>
          <p:nvPr/>
        </p:nvSpPr>
        <p:spPr bwMode="auto">
          <a:xfrm>
            <a:off x="4343400"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9462" name="Text Box 15"/>
          <p:cNvSpPr txBox="1">
            <a:spLocks noChangeArrowheads="1"/>
          </p:cNvSpPr>
          <p:nvPr/>
        </p:nvSpPr>
        <p:spPr bwMode="auto">
          <a:xfrm rot="-5400000">
            <a:off x="4640263"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BIOS</a:t>
            </a:r>
          </a:p>
        </p:txBody>
      </p:sp>
      <p:sp>
        <p:nvSpPr>
          <p:cNvPr id="19463" name="Text Box 16"/>
          <p:cNvSpPr txBox="1">
            <a:spLocks noChangeArrowheads="1"/>
          </p:cNvSpPr>
          <p:nvPr/>
        </p:nvSpPr>
        <p:spPr bwMode="auto">
          <a:xfrm>
            <a:off x="7010400" y="3810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hard disk</a:t>
            </a:r>
          </a:p>
        </p:txBody>
      </p:sp>
      <p:sp>
        <p:nvSpPr>
          <p:cNvPr id="19464" name="Text Box 17"/>
          <p:cNvSpPr txBox="1">
            <a:spLocks noChangeArrowheads="1"/>
          </p:cNvSpPr>
          <p:nvPr/>
        </p:nvSpPr>
        <p:spPr bwMode="auto">
          <a:xfrm>
            <a:off x="6934200"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9465" name="Text Box 18"/>
          <p:cNvSpPr txBox="1">
            <a:spLocks noChangeArrowheads="1"/>
          </p:cNvSpPr>
          <p:nvPr/>
        </p:nvSpPr>
        <p:spPr bwMode="auto">
          <a:xfrm>
            <a:off x="6934200" y="2895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19466" name="Text Box 19"/>
          <p:cNvSpPr txBox="1">
            <a:spLocks noChangeArrowheads="1"/>
          </p:cNvSpPr>
          <p:nvPr/>
        </p:nvSpPr>
        <p:spPr bwMode="auto">
          <a:xfrm>
            <a:off x="6781800" y="1981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FF0000"/>
                </a:solidFill>
              </a:rPr>
              <a:t>floppy disk drive</a:t>
            </a:r>
          </a:p>
        </p:txBody>
      </p:sp>
      <p:sp>
        <p:nvSpPr>
          <p:cNvPr id="19467" name="Text Box 21"/>
          <p:cNvSpPr txBox="1">
            <a:spLocks noChangeArrowheads="1"/>
          </p:cNvSpPr>
          <p:nvPr/>
        </p:nvSpPr>
        <p:spPr bwMode="auto">
          <a:xfrm>
            <a:off x="50292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152421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20483" name="Picture 15" descr="Fig8-04 mod step 6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6"/>
          <p:cNvSpPr txBox="1">
            <a:spLocks noChangeArrowheads="1"/>
          </p:cNvSpPr>
          <p:nvPr/>
        </p:nvSpPr>
        <p:spPr bwMode="auto">
          <a:xfrm>
            <a:off x="304800" y="1447800"/>
            <a:ext cx="2590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6: Boot program loads kernel of operating system into RAM from boot drive</a:t>
            </a:r>
          </a:p>
        </p:txBody>
      </p:sp>
      <p:sp>
        <p:nvSpPr>
          <p:cNvPr id="20485" name="Text Box 17"/>
          <p:cNvSpPr txBox="1">
            <a:spLocks noChangeArrowheads="1"/>
          </p:cNvSpPr>
          <p:nvPr/>
        </p:nvSpPr>
        <p:spPr bwMode="auto">
          <a:xfrm>
            <a:off x="4343400"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20486" name="Text Box 18"/>
          <p:cNvSpPr txBox="1">
            <a:spLocks noChangeArrowheads="1"/>
          </p:cNvSpPr>
          <p:nvPr/>
        </p:nvSpPr>
        <p:spPr bwMode="auto">
          <a:xfrm rot="-5400000">
            <a:off x="4640263"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BIOS</a:t>
            </a:r>
          </a:p>
        </p:txBody>
      </p:sp>
      <p:sp>
        <p:nvSpPr>
          <p:cNvPr id="20487" name="Text Box 19"/>
          <p:cNvSpPr txBox="1">
            <a:spLocks noChangeArrowheads="1"/>
          </p:cNvSpPr>
          <p:nvPr/>
        </p:nvSpPr>
        <p:spPr bwMode="auto">
          <a:xfrm>
            <a:off x="7010400" y="3810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hard disk</a:t>
            </a:r>
          </a:p>
        </p:txBody>
      </p:sp>
      <p:sp>
        <p:nvSpPr>
          <p:cNvPr id="20488" name="Text Box 20"/>
          <p:cNvSpPr txBox="1">
            <a:spLocks noChangeArrowheads="1"/>
          </p:cNvSpPr>
          <p:nvPr/>
        </p:nvSpPr>
        <p:spPr bwMode="auto">
          <a:xfrm>
            <a:off x="6934200"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20489" name="Text Box 21"/>
          <p:cNvSpPr txBox="1">
            <a:spLocks noChangeArrowheads="1"/>
          </p:cNvSpPr>
          <p:nvPr/>
        </p:nvSpPr>
        <p:spPr bwMode="auto">
          <a:xfrm>
            <a:off x="5181600" y="3962400"/>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(RAM) memory modules</a:t>
            </a:r>
          </a:p>
        </p:txBody>
      </p:sp>
      <p:sp>
        <p:nvSpPr>
          <p:cNvPr id="20490" name="Text Box 22"/>
          <p:cNvSpPr txBox="1">
            <a:spLocks noChangeArrowheads="1"/>
          </p:cNvSpPr>
          <p:nvPr/>
        </p:nvSpPr>
        <p:spPr bwMode="auto">
          <a:xfrm>
            <a:off x="6934200" y="2895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20491" name="Text Box 23"/>
          <p:cNvSpPr txBox="1">
            <a:spLocks noChangeArrowheads="1"/>
          </p:cNvSpPr>
          <p:nvPr/>
        </p:nvSpPr>
        <p:spPr bwMode="auto">
          <a:xfrm>
            <a:off x="6781800" y="1981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FF0000"/>
                </a:solidFill>
              </a:rPr>
              <a:t>floppy disk drive</a:t>
            </a:r>
          </a:p>
        </p:txBody>
      </p:sp>
      <p:sp>
        <p:nvSpPr>
          <p:cNvPr id="20492" name="Text Box 24"/>
          <p:cNvSpPr txBox="1">
            <a:spLocks noChangeArrowheads="1"/>
          </p:cNvSpPr>
          <p:nvPr/>
        </p:nvSpPr>
        <p:spPr bwMode="auto">
          <a:xfrm>
            <a:off x="8229600" y="4876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chemeClr val="bg2"/>
                </a:solidFill>
              </a:rPr>
              <a:t>Step 6</a:t>
            </a:r>
          </a:p>
        </p:txBody>
      </p:sp>
      <p:sp>
        <p:nvSpPr>
          <p:cNvPr id="20493" name="Text Box 25"/>
          <p:cNvSpPr txBox="1">
            <a:spLocks noChangeArrowheads="1"/>
          </p:cNvSpPr>
          <p:nvPr/>
        </p:nvSpPr>
        <p:spPr bwMode="auto">
          <a:xfrm>
            <a:off x="50292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
        <p:nvSpPr>
          <p:cNvPr id="14" name="Text Box 26"/>
          <p:cNvSpPr txBox="1">
            <a:spLocks noChangeArrowheads="1"/>
          </p:cNvSpPr>
          <p:nvPr/>
        </p:nvSpPr>
        <p:spPr bwMode="auto">
          <a:xfrm>
            <a:off x="304800" y="3124200"/>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Operating system in memory takes control of computer</a:t>
            </a:r>
          </a:p>
        </p:txBody>
      </p:sp>
    </p:spTree>
    <p:extLst>
      <p:ext uri="{BB962C8B-B14F-4D97-AF65-F5344CB8AC3E}">
        <p14:creationId xmlns:p14="http://schemas.microsoft.com/office/powerpoint/2010/main" val="36783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grpSp>
        <p:nvGrpSpPr>
          <p:cNvPr id="21507" name="Group 3"/>
          <p:cNvGrpSpPr>
            <a:grpSpLocks/>
          </p:cNvGrpSpPr>
          <p:nvPr/>
        </p:nvGrpSpPr>
        <p:grpSpPr bwMode="auto">
          <a:xfrm>
            <a:off x="4724400" y="2133600"/>
            <a:ext cx="4217988" cy="3581400"/>
            <a:chOff x="2880" y="768"/>
            <a:chExt cx="2880" cy="2445"/>
          </a:xfrm>
        </p:grpSpPr>
        <p:pic>
          <p:nvPicPr>
            <p:cNvPr id="21513" name="Picture 4" descr="fig8-4mo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768"/>
              <a:ext cx="2880"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5"/>
            <p:cNvSpPr txBox="1">
              <a:spLocks noChangeArrowheads="1"/>
            </p:cNvSpPr>
            <p:nvPr/>
          </p:nvSpPr>
          <p:spPr bwMode="auto">
            <a:xfrm>
              <a:off x="4992" y="2880"/>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chemeClr val="bg2"/>
                  </a:solidFill>
                </a:rPr>
                <a:t>Step 7</a:t>
              </a:r>
            </a:p>
          </p:txBody>
        </p:sp>
      </p:grpSp>
      <p:sp>
        <p:nvSpPr>
          <p:cNvPr id="21508" name="Text Box 6"/>
          <p:cNvSpPr txBox="1">
            <a:spLocks noChangeArrowheads="1"/>
          </p:cNvSpPr>
          <p:nvPr/>
        </p:nvSpPr>
        <p:spPr bwMode="auto">
          <a:xfrm>
            <a:off x="381000" y="1604963"/>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7: Operating system loads configuration information and displays desktop on screen</a:t>
            </a:r>
          </a:p>
        </p:txBody>
      </p:sp>
      <p:grpSp>
        <p:nvGrpSpPr>
          <p:cNvPr id="4" name="Group 7"/>
          <p:cNvGrpSpPr>
            <a:grpSpLocks/>
          </p:cNvGrpSpPr>
          <p:nvPr/>
        </p:nvGrpSpPr>
        <p:grpSpPr bwMode="auto">
          <a:xfrm>
            <a:off x="1371600" y="4067175"/>
            <a:ext cx="3733800" cy="1190625"/>
            <a:chOff x="768" y="2178"/>
            <a:chExt cx="2352" cy="750"/>
          </a:xfrm>
        </p:grpSpPr>
        <p:sp>
          <p:nvSpPr>
            <p:cNvPr id="21511" name="Text Box 8"/>
            <p:cNvSpPr txBox="1">
              <a:spLocks noChangeArrowheads="1"/>
            </p:cNvSpPr>
            <p:nvPr/>
          </p:nvSpPr>
          <p:spPr bwMode="auto">
            <a:xfrm>
              <a:off x="768" y="2178"/>
              <a:ext cx="144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click Start  to display list of applications you can run</a:t>
              </a:r>
            </a:p>
          </p:txBody>
        </p:sp>
        <p:sp>
          <p:nvSpPr>
            <p:cNvPr id="21512" name="Line 9"/>
            <p:cNvSpPr>
              <a:spLocks noChangeShapeType="1"/>
            </p:cNvSpPr>
            <p:nvPr/>
          </p:nvSpPr>
          <p:spPr bwMode="auto">
            <a:xfrm>
              <a:off x="2016" y="2658"/>
              <a:ext cx="1104"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10" name="Text Box 10"/>
          <p:cNvSpPr txBox="1">
            <a:spLocks noChangeArrowheads="1"/>
          </p:cNvSpPr>
          <p:nvPr/>
        </p:nvSpPr>
        <p:spPr bwMode="auto">
          <a:xfrm>
            <a:off x="381000" y="2595563"/>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Operating system executes programs in StartUp folder</a:t>
            </a:r>
          </a:p>
        </p:txBody>
      </p:sp>
    </p:spTree>
    <p:extLst>
      <p:ext uri="{BB962C8B-B14F-4D97-AF65-F5344CB8AC3E}">
        <p14:creationId xmlns:p14="http://schemas.microsoft.com/office/powerpoint/2010/main" val="403069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3" name="Content Placeholder 2"/>
          <p:cNvSpPr>
            <a:spLocks noGrp="1"/>
          </p:cNvSpPr>
          <p:nvPr>
            <p:ph sz="half" idx="1"/>
          </p:nvPr>
        </p:nvSpPr>
        <p:spPr>
          <a:xfrm>
            <a:off x="457200" y="1600200"/>
            <a:ext cx="8153400" cy="4800600"/>
          </a:xfrm>
        </p:spPr>
        <p:txBody>
          <a:bodyPr>
            <a:normAutofit/>
          </a:bodyPr>
          <a:lstStyle/>
          <a:p>
            <a:r>
              <a:rPr lang="en-US" dirty="0" smtClean="0"/>
              <a:t>Other types of Operating Systems:</a:t>
            </a:r>
          </a:p>
          <a:p>
            <a:pPr lvl="1"/>
            <a:r>
              <a:rPr lang="en-US" b="1" dirty="0" smtClean="0"/>
              <a:t>Personal operating systems </a:t>
            </a:r>
            <a:r>
              <a:rPr lang="en-US" dirty="0" smtClean="0"/>
              <a:t>(</a:t>
            </a:r>
            <a:r>
              <a:rPr lang="en-US" b="1" dirty="0" smtClean="0"/>
              <a:t>desktop operating systems</a:t>
            </a:r>
            <a:r>
              <a:rPr lang="en-US" dirty="0" smtClean="0"/>
              <a:t>)</a:t>
            </a:r>
          </a:p>
          <a:p>
            <a:pPr lvl="1"/>
            <a:r>
              <a:rPr lang="en-US" b="1" dirty="0" smtClean="0"/>
              <a:t>Server operating systems </a:t>
            </a:r>
            <a:r>
              <a:rPr lang="en-US" dirty="0" smtClean="0"/>
              <a:t>(</a:t>
            </a:r>
            <a:r>
              <a:rPr lang="en-US" b="1" dirty="0" smtClean="0"/>
              <a:t>network operating systems</a:t>
            </a:r>
            <a:r>
              <a:rPr lang="en-US" dirty="0" smtClean="0"/>
              <a:t>)</a:t>
            </a:r>
          </a:p>
          <a:p>
            <a:pPr lvl="1"/>
            <a:r>
              <a:rPr lang="en-US" b="1" dirty="0" smtClean="0"/>
              <a:t>Mobile operating systems</a:t>
            </a:r>
          </a:p>
          <a:p>
            <a:pPr lvl="1"/>
            <a:r>
              <a:rPr lang="en-US" b="1" dirty="0" smtClean="0"/>
              <a:t>Embedded operating systems</a:t>
            </a:r>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Learning Objectives</a:t>
            </a:r>
            <a:endParaRPr lang="en-US" dirty="0">
              <a:solidFill>
                <a:srgbClr val="00B0F0"/>
              </a:solidFill>
            </a:endParaRPr>
          </a:p>
        </p:txBody>
      </p:sp>
      <p:sp>
        <p:nvSpPr>
          <p:cNvPr id="8" name="Content Placeholder 7"/>
          <p:cNvSpPr>
            <a:spLocks noGrp="1"/>
          </p:cNvSpPr>
          <p:nvPr>
            <p:ph idx="1"/>
          </p:nvPr>
        </p:nvSpPr>
        <p:spPr/>
        <p:txBody>
          <a:bodyPr>
            <a:normAutofit/>
          </a:bodyPr>
          <a:lstStyle/>
          <a:p>
            <a:r>
              <a:rPr lang="en-US" dirty="0">
                <a:latin typeface="Arial" pitchFamily="34" charset="0"/>
                <a:cs typeface="Arial" pitchFamily="34" charset="0"/>
              </a:rPr>
              <a:t>Explain system software and operating systems</a:t>
            </a:r>
          </a:p>
          <a:p>
            <a:r>
              <a:rPr lang="en-US" dirty="0">
                <a:latin typeface="Arial" pitchFamily="34" charset="0"/>
                <a:cs typeface="Arial" pitchFamily="34" charset="0"/>
              </a:rPr>
              <a:t>Identify operating systems for desktop PCs</a:t>
            </a:r>
          </a:p>
          <a:p>
            <a:r>
              <a:rPr lang="en-US" dirty="0">
                <a:latin typeface="Arial" pitchFamily="34" charset="0"/>
                <a:cs typeface="Arial" pitchFamily="34" charset="0"/>
              </a:rPr>
              <a:t>Identify operating systems for handheld PCs and larger </a:t>
            </a:r>
            <a:r>
              <a:rPr lang="en-US" dirty="0" smtClean="0">
                <a:latin typeface="Arial" pitchFamily="34" charset="0"/>
                <a:cs typeface="Arial" pitchFamily="34" charset="0"/>
              </a:rPr>
              <a:t>computers</a:t>
            </a:r>
          </a:p>
          <a:p>
            <a:r>
              <a:rPr lang="en-US" dirty="0" smtClean="0">
                <a:latin typeface="Arial" pitchFamily="34" charset="0"/>
                <a:cs typeface="Arial" pitchFamily="34" charset="0"/>
              </a:rPr>
              <a:t>Discuss </a:t>
            </a:r>
            <a:r>
              <a:rPr lang="en-US" smtClean="0">
                <a:latin typeface="Arial" pitchFamily="34" charset="0"/>
                <a:cs typeface="Arial" pitchFamily="34" charset="0"/>
              </a:rPr>
              <a:t>utility programs</a:t>
            </a:r>
            <a:endParaRPr lang="en-US" dirty="0">
              <a:latin typeface="Arial" pitchFamily="34" charset="0"/>
              <a:cs typeface="Arial" pitchFamily="34" charset="0"/>
            </a:endParaRPr>
          </a:p>
          <a:p>
            <a:endParaRPr lang="en-US" dirty="0" smtClean="0"/>
          </a:p>
          <a:p>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0" y="2133600"/>
            <a:ext cx="8280149" cy="458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592436"/>
            <a:ext cx="8763000" cy="461665"/>
          </a:xfrm>
          <a:prstGeom prst="rect">
            <a:avLst/>
          </a:prstGeom>
          <a:noFill/>
        </p:spPr>
        <p:txBody>
          <a:bodyPr wrap="square" rtlCol="0">
            <a:spAutoFit/>
          </a:bodyPr>
          <a:lstStyle/>
          <a:p>
            <a:r>
              <a:rPr lang="en-US" sz="2400" dirty="0" smtClean="0"/>
              <a:t>How operating systems are used in a network environment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Operating Systems for Desktop PCs</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dirty="0" smtClean="0"/>
              <a:t>Topics Covered:</a:t>
            </a:r>
          </a:p>
          <a:p>
            <a:pPr lvl="1"/>
            <a:r>
              <a:rPr lang="en-US" dirty="0" smtClean="0"/>
              <a:t>Windows</a:t>
            </a:r>
          </a:p>
          <a:p>
            <a:pPr lvl="1"/>
            <a:r>
              <a:rPr lang="en-US" dirty="0" smtClean="0"/>
              <a:t>Windows Server and Windows Home Server</a:t>
            </a:r>
          </a:p>
          <a:p>
            <a:pPr lvl="1"/>
            <a:r>
              <a:rPr lang="en-US" dirty="0" smtClean="0"/>
              <a:t>Mac OS and Mac OS X Server</a:t>
            </a:r>
          </a:p>
          <a:p>
            <a:pPr lvl="1"/>
            <a:r>
              <a:rPr lang="en-US" dirty="0" smtClean="0"/>
              <a:t>Unix</a:t>
            </a:r>
          </a:p>
          <a:p>
            <a:pPr lvl="1"/>
            <a:r>
              <a:rPr lang="en-US" dirty="0" smtClean="0"/>
              <a:t>Linux</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Windows </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Autofit/>
          </a:bodyPr>
          <a:lstStyle/>
          <a:p>
            <a:r>
              <a:rPr lang="en-US" dirty="0" smtClean="0"/>
              <a:t>Microsoft created the original version of </a:t>
            </a:r>
            <a:r>
              <a:rPr lang="en-US" b="1" dirty="0" smtClean="0"/>
              <a:t>Windows</a:t>
            </a:r>
            <a:r>
              <a:rPr lang="en-US" dirty="0" smtClean="0"/>
              <a:t> (Windows 1.0) in 1985 in an 	effort to meet the </a:t>
            </a:r>
            <a:r>
              <a:rPr lang="en-US" dirty="0" err="1" smtClean="0"/>
              <a:t>eeds</a:t>
            </a:r>
            <a:r>
              <a:rPr lang="en-US" dirty="0" smtClean="0"/>
              <a:t> of users frustrated by having to learn and use DOS commands.</a:t>
            </a:r>
          </a:p>
          <a:p>
            <a:r>
              <a:rPr lang="en-US" dirty="0" smtClean="0"/>
              <a:t>Other versions of Windows included:</a:t>
            </a:r>
          </a:p>
          <a:p>
            <a:pPr lvl="1"/>
            <a:r>
              <a:rPr lang="en-US" dirty="0" smtClean="0"/>
              <a:t>Windows 95 &amp; Windows 98: GUI similar to Windows 3.x but supported multitasking, customization, etc.</a:t>
            </a:r>
          </a:p>
          <a:p>
            <a:pPr lvl="1"/>
            <a:r>
              <a:rPr lang="en-US" dirty="0" smtClean="0"/>
              <a:t>Windows NT: first 32-bit version of Windows</a:t>
            </a:r>
          </a:p>
          <a:p>
            <a:pPr lvl="1"/>
            <a:r>
              <a:rPr lang="en-US" dirty="0" smtClean="0"/>
              <a:t>Windows Vista: available in 32-bit and 64-bit versions</a:t>
            </a:r>
          </a:p>
          <a:p>
            <a:pPr lvl="1"/>
            <a:r>
              <a:rPr lang="en-US" dirty="0" smtClean="0"/>
              <a:t>Windows 7</a:t>
            </a:r>
          </a:p>
          <a:p>
            <a:pPr lvl="1"/>
            <a:r>
              <a:rPr lang="en-US" dirty="0" smtClean="0"/>
              <a:t>Windows 8</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Windows Server and Windows Home Server </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Windows Server </a:t>
            </a:r>
            <a:r>
              <a:rPr lang="en-US" dirty="0" smtClean="0"/>
              <a:t>is the version of Windows designed for server use.</a:t>
            </a:r>
          </a:p>
          <a:p>
            <a:r>
              <a:rPr lang="en-US" dirty="0" smtClean="0"/>
              <a:t>Windows Server 2008 includes:</a:t>
            </a:r>
          </a:p>
          <a:p>
            <a:pPr lvl="1"/>
            <a:r>
              <a:rPr lang="en-US" dirty="0" smtClean="0"/>
              <a:t>Internet Information Services 7.0, which is a powerful Web platform for Web applications and Web services</a:t>
            </a:r>
          </a:p>
          <a:p>
            <a:pPr lvl="1"/>
            <a:r>
              <a:rPr lang="en-US" dirty="0" smtClean="0"/>
              <a:t>Built-in virtualization technologies</a:t>
            </a:r>
          </a:p>
          <a:p>
            <a:pPr lvl="1"/>
            <a:r>
              <a:rPr lang="en-US" dirty="0" smtClean="0"/>
              <a:t>A variety of new security tools and enhancements</a:t>
            </a:r>
          </a:p>
          <a:p>
            <a:pPr lvl="1"/>
            <a:r>
              <a:rPr lang="en-US" dirty="0" smtClean="0"/>
              <a:t>Streamlined configuration and management tools</a:t>
            </a: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Mac OS and Mac OS X Server</a:t>
            </a:r>
            <a:endParaRPr lang="en-US" dirty="0">
              <a:solidFill>
                <a:srgbClr val="00B0F0"/>
              </a:solidFill>
            </a:endParaRPr>
          </a:p>
        </p:txBody>
      </p:sp>
      <p:sp>
        <p:nvSpPr>
          <p:cNvPr id="6" name="Text Placeholder 10"/>
          <p:cNvSpPr>
            <a:spLocks noGrp="1"/>
          </p:cNvSpPr>
          <p:nvPr>
            <p:ph sz="half" idx="1"/>
          </p:nvPr>
        </p:nvSpPr>
        <p:spPr>
          <a:xfrm>
            <a:off x="457200" y="1524000"/>
            <a:ext cx="8229600" cy="1447800"/>
          </a:xfrm>
        </p:spPr>
        <p:txBody>
          <a:bodyPr>
            <a:normAutofit/>
          </a:bodyPr>
          <a:lstStyle/>
          <a:p>
            <a:r>
              <a:rPr lang="en-US" b="1" dirty="0" smtClean="0"/>
              <a:t>Mac OS </a:t>
            </a:r>
            <a:r>
              <a:rPr lang="en-US" dirty="0" smtClean="0"/>
              <a:t>is the proprietary operating system for computers made by Apple Inc.</a:t>
            </a:r>
          </a:p>
          <a:p>
            <a:r>
              <a:rPr lang="en-US" b="1" dirty="0" smtClean="0"/>
              <a:t>Mac OS X Server </a:t>
            </a:r>
            <a:r>
              <a:rPr lang="en-US" dirty="0" smtClean="0"/>
              <a:t>is the server version of Mac OS X.</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24</a:t>
            </a:fld>
            <a:endParaRPr lang="en-US"/>
          </a:p>
        </p:txBody>
      </p:sp>
      <p:pic>
        <p:nvPicPr>
          <p:cNvPr id="6146" name="Picture 2" descr="http://www.instructables.com/files/deriv/FHY/CACV/GJHV8GF2/FHYCACVGJHV8GF2.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UNIX</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UNIX </a:t>
            </a:r>
            <a:r>
              <a:rPr lang="en-US" dirty="0" smtClean="0"/>
              <a:t>was developed in the late 1960s at AT&amp;T Bell Laboratories as an operating system for midrange servers.</a:t>
            </a:r>
          </a:p>
          <a:p>
            <a:r>
              <a:rPr lang="en-US" dirty="0" smtClean="0"/>
              <a:t>UNIX is a multiuser, multitasking operating system.</a:t>
            </a:r>
          </a:p>
          <a:p>
            <a:r>
              <a:rPr lang="en-US" dirty="0" smtClean="0"/>
              <a:t>Computer systems ranging from microcomputers to mainframes can run UNIX, and it can support a variety of devices from different manufacturers. </a:t>
            </a: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Linux</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Linux </a:t>
            </a:r>
            <a:r>
              <a:rPr lang="en-US" dirty="0" smtClean="0"/>
              <a:t>is an operating system developed by </a:t>
            </a:r>
            <a:r>
              <a:rPr lang="en-US" dirty="0" err="1" smtClean="0"/>
              <a:t>Linus</a:t>
            </a:r>
            <a:r>
              <a:rPr lang="en-US" dirty="0" smtClean="0"/>
              <a:t> </a:t>
            </a:r>
            <a:r>
              <a:rPr lang="en-US" dirty="0" err="1" smtClean="0"/>
              <a:t>Torvalds</a:t>
            </a:r>
            <a:r>
              <a:rPr lang="en-US" dirty="0" smtClean="0"/>
              <a:t> in 1991 when he was a student at the University of Helsinki in Finland.</a:t>
            </a:r>
          </a:p>
          <a:p>
            <a:r>
              <a:rPr lang="en-US" dirty="0" smtClean="0"/>
              <a:t>Linux was released to the public as open source software; that is, a program whose source code is available to the public and can be modified to improve it or to customize it to a particular application. </a:t>
            </a: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Linux</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27</a:t>
            </a:fld>
            <a:endParaRPr lang="en-US"/>
          </a:p>
        </p:txBody>
      </p:sp>
      <p:pic>
        <p:nvPicPr>
          <p:cNvPr id="7170" name="Picture 2" descr="http://www.laptopsarena.com/wp-content/uploads/2012/02/linux-software-for-acer-not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791200" cy="4349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smtClean="0">
                <a:solidFill>
                  <a:srgbClr val="00B0F0"/>
                </a:solidFill>
              </a:rPr>
              <a:t>Operating Systems for Handheld PCs and Larger Computer</a:t>
            </a:r>
            <a:endParaRPr lang="en-US" sz="3000" dirty="0">
              <a:solidFill>
                <a:srgbClr val="00B0F0"/>
              </a:solidFill>
            </a:endParaRPr>
          </a:p>
        </p:txBody>
      </p:sp>
      <p:sp>
        <p:nvSpPr>
          <p:cNvPr id="11" name="Text Placeholder 10"/>
          <p:cNvSpPr>
            <a:spLocks noGrp="1"/>
          </p:cNvSpPr>
          <p:nvPr>
            <p:ph sz="half" idx="1"/>
          </p:nvPr>
        </p:nvSpPr>
        <p:spPr>
          <a:xfrm>
            <a:off x="457200" y="1773936"/>
            <a:ext cx="8153400" cy="4623816"/>
          </a:xfrm>
        </p:spPr>
        <p:txBody>
          <a:bodyPr>
            <a:normAutofit/>
          </a:bodyPr>
          <a:lstStyle/>
          <a:p>
            <a:r>
              <a:rPr lang="en-US" dirty="0" smtClean="0"/>
              <a:t>Topics Covered:</a:t>
            </a:r>
          </a:p>
          <a:p>
            <a:pPr lvl="1"/>
            <a:r>
              <a:rPr lang="en-US" dirty="0" smtClean="0"/>
              <a:t>Mobile and Embedded Versions of Windows</a:t>
            </a:r>
          </a:p>
          <a:p>
            <a:pPr lvl="1"/>
            <a:r>
              <a:rPr lang="en-US" dirty="0" smtClean="0"/>
              <a:t>Mobile Phone Operating Systems</a:t>
            </a:r>
          </a:p>
          <a:p>
            <a:pPr lvl="1"/>
            <a:r>
              <a:rPr lang="en-US" dirty="0" smtClean="0"/>
              <a:t>Operating Systems for Larger Computers</a:t>
            </a:r>
          </a:p>
          <a:p>
            <a:endParaRPr lang="en-US" dirty="0" smtClean="0"/>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Mobile and Embedded Versions of Windows</a:t>
            </a:r>
            <a:endParaRPr lang="en-US" dirty="0">
              <a:solidFill>
                <a:srgbClr val="00B0F0"/>
              </a:solidFill>
            </a:endParaRPr>
          </a:p>
        </p:txBody>
      </p:sp>
      <p:sp>
        <p:nvSpPr>
          <p:cNvPr id="11" name="Text Placeholder 10"/>
          <p:cNvSpPr>
            <a:spLocks noGrp="1"/>
          </p:cNvSpPr>
          <p:nvPr>
            <p:ph idx="1"/>
          </p:nvPr>
        </p:nvSpPr>
        <p:spPr>
          <a:xfrm>
            <a:off x="457200" y="1524000"/>
            <a:ext cx="8153400" cy="4876800"/>
          </a:xfrm>
        </p:spPr>
        <p:txBody>
          <a:bodyPr>
            <a:normAutofit/>
          </a:bodyPr>
          <a:lstStyle/>
          <a:p>
            <a:r>
              <a:rPr lang="en-US" b="1" dirty="0" smtClean="0"/>
              <a:t>Windows Mobile </a:t>
            </a:r>
            <a:r>
              <a:rPr lang="en-US" dirty="0" smtClean="0"/>
              <a:t>is the version of Windows designed for mobile phones.</a:t>
            </a:r>
          </a:p>
          <a:p>
            <a:r>
              <a:rPr lang="en-US" b="1" dirty="0" smtClean="0"/>
              <a:t>Windows Embedded </a:t>
            </a:r>
            <a:r>
              <a:rPr lang="en-US" dirty="0" smtClean="0"/>
              <a:t>is a family of operating systems based on Windows that is designed primarily for consumer and industrial devices that are not personal computers, such as cash registers, digital photo frames, GPS devices, ATMs, medical devices, and robots. </a:t>
            </a:r>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F0"/>
                </a:solidFill>
              </a:rPr>
              <a:t>System Software</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smtClean="0">
                <a:latin typeface="Verdana" pitchFamily="34" charset="0"/>
              </a:rPr>
              <a:t>The programs that control and maintain  the operation of the computer and its devices</a:t>
            </a:r>
          </a:p>
          <a:p>
            <a:pPr eaLnBrk="1" hangingPunct="1"/>
            <a:r>
              <a:rPr lang="en-US" sz="2400" smtClean="0">
                <a:latin typeface="Verdana" pitchFamily="34" charset="0"/>
              </a:rPr>
              <a:t>The two parts of system software are the Operating System (OS) and utility programs.</a:t>
            </a:r>
          </a:p>
          <a:p>
            <a:pPr eaLnBrk="1" hangingPunct="1"/>
            <a:r>
              <a:rPr lang="en-US" sz="2400" smtClean="0">
                <a:latin typeface="Verdana" pitchFamily="34" charset="0"/>
              </a:rPr>
              <a:t>Operating system (OS) (sometimes called the platform) coordinates all activities among computer hardware resources, applications and the user.</a:t>
            </a:r>
          </a:p>
          <a:p>
            <a:pPr eaLnBrk="1" hangingPunct="1"/>
            <a:r>
              <a:rPr lang="en-US" sz="2400" smtClean="0">
                <a:latin typeface="Verdana" pitchFamily="34" charset="0"/>
              </a:rPr>
              <a:t>Utility programs are used to maintain the health of the operating system.</a:t>
            </a:r>
          </a:p>
          <a:p>
            <a:pPr eaLnBrk="1" hangingPunct="1">
              <a:buFont typeface="Wingdings 2" pitchFamily="18" charset="2"/>
              <a:buNone/>
            </a:pPr>
            <a:endParaRPr lang="en-US" smtClean="0"/>
          </a:p>
        </p:txBody>
      </p:sp>
    </p:spTree>
    <p:extLst>
      <p:ext uri="{BB962C8B-B14F-4D97-AF65-F5344CB8AC3E}">
        <p14:creationId xmlns:p14="http://schemas.microsoft.com/office/powerpoint/2010/main" val="348702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Mobile Phone Operating Systems</a:t>
            </a:r>
            <a:endParaRPr lang="en-US" dirty="0">
              <a:solidFill>
                <a:srgbClr val="00B0F0"/>
              </a:solidFill>
            </a:endParaRPr>
          </a:p>
        </p:txBody>
      </p:sp>
      <p:sp>
        <p:nvSpPr>
          <p:cNvPr id="9" name="Content Placeholder 8"/>
          <p:cNvSpPr>
            <a:spLocks noGrp="1"/>
          </p:cNvSpPr>
          <p:nvPr>
            <p:ph idx="1"/>
          </p:nvPr>
        </p:nvSpPr>
        <p:spPr/>
        <p:txBody>
          <a:bodyPr>
            <a:normAutofit fontScale="85000" lnSpcReduction="20000"/>
          </a:bodyPr>
          <a:lstStyle/>
          <a:p>
            <a:r>
              <a:rPr lang="en-US" b="1" dirty="0" smtClean="0"/>
              <a:t>Android</a:t>
            </a:r>
            <a:r>
              <a:rPr lang="en-US" dirty="0" smtClean="0"/>
              <a:t>: Linux-based that supports multitasking</a:t>
            </a:r>
            <a:endParaRPr lang="en-US" b="1" dirty="0" smtClean="0"/>
          </a:p>
          <a:p>
            <a:r>
              <a:rPr lang="en-US" b="1" dirty="0" err="1" smtClean="0"/>
              <a:t>iPhone</a:t>
            </a:r>
            <a:r>
              <a:rPr lang="en-US" b="1" dirty="0" smtClean="0"/>
              <a:t> OS</a:t>
            </a:r>
            <a:r>
              <a:rPr lang="en-US" dirty="0" smtClean="0"/>
              <a:t>: designed for Apple mobile phones and mobile devices</a:t>
            </a:r>
            <a:endParaRPr lang="en-US" b="1" dirty="0" smtClean="0"/>
          </a:p>
          <a:p>
            <a:r>
              <a:rPr lang="en-US" b="1" dirty="0" smtClean="0"/>
              <a:t>BlackBerry OS</a:t>
            </a:r>
            <a:r>
              <a:rPr lang="en-US" dirty="0" smtClean="0"/>
              <a:t>: designed for BlackBerry devices</a:t>
            </a:r>
            <a:endParaRPr lang="en-US" b="1" dirty="0" smtClean="0"/>
          </a:p>
          <a:p>
            <a:r>
              <a:rPr lang="en-US" b="1" dirty="0" smtClean="0"/>
              <a:t>Palm OS</a:t>
            </a:r>
            <a:r>
              <a:rPr lang="en-US" dirty="0" smtClean="0"/>
              <a:t>: original operating system designed for Pam devices</a:t>
            </a:r>
            <a:endParaRPr lang="en-US" b="1" dirty="0" smtClean="0"/>
          </a:p>
          <a:p>
            <a:pPr lvl="1"/>
            <a:r>
              <a:rPr lang="en-US" b="1" dirty="0" smtClean="0"/>
              <a:t>Palm </a:t>
            </a:r>
            <a:r>
              <a:rPr lang="en-US" b="1" dirty="0" err="1" smtClean="0"/>
              <a:t>webOS</a:t>
            </a:r>
            <a:r>
              <a:rPr lang="en-US" dirty="0" smtClean="0"/>
              <a:t>: Linux-based, designed for next-generation Pam mobile phones</a:t>
            </a:r>
            <a:endParaRPr lang="en-US" b="1" dirty="0" smtClean="0"/>
          </a:p>
          <a:p>
            <a:r>
              <a:rPr lang="en-US" b="1" dirty="0" err="1" smtClean="0"/>
              <a:t>Symbian</a:t>
            </a:r>
            <a:r>
              <a:rPr lang="en-US" b="1" dirty="0" smtClean="0"/>
              <a:t> OS</a:t>
            </a:r>
            <a:r>
              <a:rPr lang="en-US" dirty="0" smtClean="0"/>
              <a:t>: supports multithreading and multitasking</a:t>
            </a:r>
            <a:endParaRPr lang="en-US" b="1" dirty="0" smtClean="0"/>
          </a:p>
          <a:p>
            <a:r>
              <a:rPr lang="en-US" b="1" dirty="0" smtClean="0"/>
              <a:t>Embedded Linux</a:t>
            </a:r>
            <a:r>
              <a:rPr lang="en-US" dirty="0" smtClean="0"/>
              <a:t>: an operating system alternative for mobile phones, GPS devices, portable digital media players, and other mobile devices</a:t>
            </a:r>
            <a:endParaRPr lang="en-US" b="1" dirty="0" smtClean="0"/>
          </a:p>
          <a:p>
            <a:pPr lvl="1"/>
            <a:endParaRPr lang="en-US" b="1" dirty="0" smtClean="0"/>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Operating Systems for Larger Computers</a:t>
            </a:r>
            <a:endParaRPr lang="en-US" dirty="0">
              <a:solidFill>
                <a:srgbClr val="00B0F0"/>
              </a:solidFill>
            </a:endParaRPr>
          </a:p>
        </p:txBody>
      </p:sp>
      <p:sp>
        <p:nvSpPr>
          <p:cNvPr id="11" name="Text Placeholder 10"/>
          <p:cNvSpPr>
            <a:spLocks noGrp="1"/>
          </p:cNvSpPr>
          <p:nvPr>
            <p:ph idx="1"/>
          </p:nvPr>
        </p:nvSpPr>
        <p:spPr>
          <a:xfrm>
            <a:off x="457200" y="1524000"/>
            <a:ext cx="8153400" cy="4876800"/>
          </a:xfrm>
        </p:spPr>
        <p:txBody>
          <a:bodyPr>
            <a:normAutofit/>
          </a:bodyPr>
          <a:lstStyle/>
          <a:p>
            <a:r>
              <a:rPr lang="en-US" dirty="0" smtClean="0"/>
              <a:t>Larger computer systems—such as high-end servers, mainframes, and supercomputers—sometimes use operating systems designed solely for that type of system.</a:t>
            </a:r>
          </a:p>
          <a:p>
            <a:r>
              <a:rPr lang="en-US" dirty="0" smtClean="0"/>
              <a:t>Larger computer systems may also use a customized operating system based on a conventional operating system.</a:t>
            </a:r>
          </a:p>
          <a:p>
            <a:pPr lvl="1"/>
            <a:r>
              <a:rPr lang="en-US" dirty="0" smtClean="0"/>
              <a:t>Such as AIX or UNICOS </a:t>
            </a:r>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Utility Programs</a:t>
            </a:r>
            <a:endParaRPr lang="en-US" dirty="0">
              <a:solidFill>
                <a:srgbClr val="00B0F0"/>
              </a:solidFill>
            </a:endParaRPr>
          </a:p>
        </p:txBody>
      </p:sp>
      <p:sp>
        <p:nvSpPr>
          <p:cNvPr id="40963" name="Content Placeholder 2"/>
          <p:cNvSpPr>
            <a:spLocks noGrp="1"/>
          </p:cNvSpPr>
          <p:nvPr>
            <p:ph idx="1"/>
          </p:nvPr>
        </p:nvSpPr>
        <p:spPr/>
        <p:txBody>
          <a:bodyPr/>
          <a:lstStyle/>
          <a:p>
            <a:pPr eaLnBrk="1" hangingPunct="1"/>
            <a:r>
              <a:rPr lang="en-US" smtClean="0">
                <a:latin typeface="Verdana" pitchFamily="34" charset="0"/>
              </a:rPr>
              <a:t>A system software that allows the user to perform maintenance type tasks including</a:t>
            </a:r>
          </a:p>
          <a:p>
            <a:pPr lvl="1" eaLnBrk="1" hangingPunct="1"/>
            <a:r>
              <a:rPr lang="en-US" smtClean="0">
                <a:latin typeface="Verdana" pitchFamily="34" charset="0"/>
              </a:rPr>
              <a:t>Managing the computer</a:t>
            </a:r>
          </a:p>
          <a:p>
            <a:pPr lvl="1" eaLnBrk="1" hangingPunct="1"/>
            <a:r>
              <a:rPr lang="en-US" smtClean="0">
                <a:latin typeface="Verdana" pitchFamily="34" charset="0"/>
              </a:rPr>
              <a:t>Its device</a:t>
            </a:r>
          </a:p>
          <a:p>
            <a:pPr lvl="1" eaLnBrk="1" hangingPunct="1"/>
            <a:r>
              <a:rPr lang="en-US" smtClean="0">
                <a:latin typeface="Verdana" pitchFamily="34" charset="0"/>
              </a:rPr>
              <a:t>Its programs</a:t>
            </a:r>
          </a:p>
        </p:txBody>
      </p:sp>
    </p:spTree>
    <p:extLst>
      <p:ext uri="{BB962C8B-B14F-4D97-AF65-F5344CB8AC3E}">
        <p14:creationId xmlns:p14="http://schemas.microsoft.com/office/powerpoint/2010/main" val="253562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10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10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1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Command Center</a:t>
            </a:r>
            <a:endParaRPr lang="en-US" dirty="0">
              <a:solidFill>
                <a:srgbClr val="00B0F0"/>
              </a:solidFill>
            </a:endParaRPr>
          </a:p>
        </p:txBody>
      </p:sp>
      <p:sp>
        <p:nvSpPr>
          <p:cNvPr id="40963" name="Content Placeholder 2"/>
          <p:cNvSpPr>
            <a:spLocks noGrp="1"/>
          </p:cNvSpPr>
          <p:nvPr>
            <p:ph idx="1"/>
          </p:nvPr>
        </p:nvSpPr>
        <p:spPr>
          <a:xfrm>
            <a:off x="152400" y="1752600"/>
            <a:ext cx="3581400" cy="4625975"/>
          </a:xfrm>
        </p:spPr>
        <p:txBody>
          <a:bodyPr/>
          <a:lstStyle/>
          <a:p>
            <a:pPr eaLnBrk="1" hangingPunct="1"/>
            <a:r>
              <a:rPr lang="en-US" sz="2800" dirty="0" smtClean="0">
                <a:latin typeface="Verdana" pitchFamily="34" charset="0"/>
              </a:rPr>
              <a:t>Provides status information on;</a:t>
            </a:r>
          </a:p>
          <a:p>
            <a:pPr lvl="1" eaLnBrk="1" hangingPunct="1"/>
            <a:r>
              <a:rPr lang="en-US" sz="2400" dirty="0" smtClean="0">
                <a:latin typeface="Verdana" pitchFamily="34" charset="0"/>
              </a:rPr>
              <a:t>Security</a:t>
            </a:r>
          </a:p>
          <a:p>
            <a:pPr lvl="1" eaLnBrk="1" hangingPunct="1"/>
            <a:r>
              <a:rPr lang="en-US" sz="2400" dirty="0" smtClean="0">
                <a:latin typeface="Verdana" pitchFamily="34" charset="0"/>
              </a:rPr>
              <a:t>Updates</a:t>
            </a:r>
          </a:p>
          <a:p>
            <a:pPr lvl="1" eaLnBrk="1" hangingPunct="1"/>
            <a:r>
              <a:rPr lang="en-US" sz="2400" dirty="0" smtClean="0">
                <a:latin typeface="Verdana" pitchFamily="34" charset="0"/>
              </a:rPr>
              <a:t>Maintenance</a:t>
            </a:r>
          </a:p>
          <a:p>
            <a:pPr lvl="1" eaLnBrk="1" hangingPunct="1"/>
            <a:r>
              <a:rPr lang="en-US" sz="2400" dirty="0" smtClean="0">
                <a:latin typeface="Verdana" pitchFamily="34" charset="0"/>
              </a:rPr>
              <a:t>Troubleshooting</a:t>
            </a:r>
          </a:p>
          <a:p>
            <a:pPr lvl="1" eaLnBrk="1" hangingPunct="1"/>
            <a:endParaRPr lang="en-US" sz="2400" dirty="0" smtClean="0">
              <a:latin typeface="Verdana" pitchFamily="34" charset="0"/>
            </a:endParaRP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020" y="1981200"/>
            <a:ext cx="5436329" cy="339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89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Firewall</a:t>
            </a:r>
            <a:endParaRPr lang="en-US" dirty="0">
              <a:solidFill>
                <a:srgbClr val="00B0F0"/>
              </a:solidFill>
            </a:endParaRPr>
          </a:p>
        </p:txBody>
      </p:sp>
      <p:sp>
        <p:nvSpPr>
          <p:cNvPr id="41987"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Detects and protects a computer from unauthorized intrusions</a:t>
            </a: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16893"/>
            <a:ext cx="4919452" cy="39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63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Uninstaller</a:t>
            </a:r>
            <a:endParaRPr lang="en-US" dirty="0">
              <a:solidFill>
                <a:srgbClr val="00B0F0"/>
              </a:solidFill>
            </a:endParaRPr>
          </a:p>
        </p:txBody>
      </p:sp>
      <p:sp>
        <p:nvSpPr>
          <p:cNvPr id="43011"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Removes programs from the operating system.</a:t>
            </a:r>
          </a:p>
        </p:txBody>
      </p:sp>
      <p:pic>
        <p:nvPicPr>
          <p:cNvPr id="43012" name="Picture 4" descr="uninst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465772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24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Disk Cleanup</a:t>
            </a:r>
            <a:endParaRPr lang="en-US" dirty="0">
              <a:solidFill>
                <a:srgbClr val="00B0F0"/>
              </a:solidFill>
            </a:endParaRPr>
          </a:p>
        </p:txBody>
      </p:sp>
      <p:sp>
        <p:nvSpPr>
          <p:cNvPr id="3"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A program that scans for unnecessary files</a:t>
            </a:r>
          </a:p>
          <a:p>
            <a:pPr eaLnBrk="1" hangingPunct="1"/>
            <a:r>
              <a:rPr lang="en-US" sz="2800" smtClean="0">
                <a:latin typeface="Verdana" pitchFamily="34" charset="0"/>
              </a:rPr>
              <a:t>It then gives you the option to remove the files.</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246" y="1828800"/>
            <a:ext cx="4390379"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75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Disk </a:t>
            </a:r>
            <a:r>
              <a:rPr lang="en-US" dirty="0" err="1" smtClean="0">
                <a:solidFill>
                  <a:srgbClr val="00B0F0"/>
                </a:solidFill>
              </a:rPr>
              <a:t>Fragmantation</a:t>
            </a:r>
            <a:r>
              <a:rPr lang="en-US" dirty="0" smtClean="0">
                <a:solidFill>
                  <a:srgbClr val="00B0F0"/>
                </a:solidFill>
              </a:rPr>
              <a:t> </a:t>
            </a:r>
            <a:endParaRPr lang="en-US" dirty="0">
              <a:solidFill>
                <a:srgbClr val="00B0F0"/>
              </a:solidFill>
            </a:endParaRPr>
          </a:p>
        </p:txBody>
      </p:sp>
      <p:sp>
        <p:nvSpPr>
          <p:cNvPr id="19" name="TextBox 18"/>
          <p:cNvSpPr txBox="1"/>
          <p:nvPr/>
        </p:nvSpPr>
        <p:spPr>
          <a:xfrm>
            <a:off x="152400" y="1524000"/>
            <a:ext cx="8851900" cy="461963"/>
          </a:xfrm>
          <a:prstGeom prst="rect">
            <a:avLst/>
          </a:prstGeom>
          <a:noFill/>
        </p:spPr>
        <p:txBody>
          <a:bodyPr wrap="none">
            <a:spAutoFit/>
          </a:bodyPr>
          <a:lstStyle/>
          <a:p>
            <a:pPr>
              <a:defRPr/>
            </a:pPr>
            <a:r>
              <a:rPr lang="en-US" sz="2400" dirty="0">
                <a:latin typeface="+mn-lt"/>
              </a:rPr>
              <a:t>When a hard drive is new files are stored in sequential blocks of data.</a:t>
            </a:r>
          </a:p>
        </p:txBody>
      </p:sp>
      <p:grpSp>
        <p:nvGrpSpPr>
          <p:cNvPr id="4" name="Group 59"/>
          <p:cNvGrpSpPr>
            <a:grpSpLocks/>
          </p:cNvGrpSpPr>
          <p:nvPr/>
        </p:nvGrpSpPr>
        <p:grpSpPr bwMode="auto">
          <a:xfrm>
            <a:off x="304800" y="2057400"/>
            <a:ext cx="8001000" cy="228600"/>
            <a:chOff x="304800" y="1981200"/>
            <a:chExt cx="8001000" cy="228600"/>
          </a:xfrm>
        </p:grpSpPr>
        <p:sp>
          <p:nvSpPr>
            <p:cNvPr id="3" name="Rectangle 2"/>
            <p:cNvSpPr/>
            <p:nvPr/>
          </p:nvSpPr>
          <p:spPr>
            <a:xfrm>
              <a:off x="3048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3716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1981200"/>
              <a:ext cx="533400" cy="2286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438400" y="1981200"/>
              <a:ext cx="533400" cy="2286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9718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5052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0386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5720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1054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6388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1722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705600" y="19812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239000" y="19812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7772400" y="19812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60"/>
          <p:cNvGrpSpPr>
            <a:grpSpLocks/>
          </p:cNvGrpSpPr>
          <p:nvPr/>
        </p:nvGrpSpPr>
        <p:grpSpPr bwMode="auto">
          <a:xfrm>
            <a:off x="304800" y="3276600"/>
            <a:ext cx="8001000" cy="228600"/>
            <a:chOff x="304800" y="2819400"/>
            <a:chExt cx="8001000" cy="228600"/>
          </a:xfrm>
        </p:grpSpPr>
        <p:sp>
          <p:nvSpPr>
            <p:cNvPr id="21" name="Rectangle 20"/>
            <p:cNvSpPr/>
            <p:nvPr/>
          </p:nvSpPr>
          <p:spPr>
            <a:xfrm>
              <a:off x="3048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8382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3716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9050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24384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9718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5052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40386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5720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51054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56388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61722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6705600" y="2819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7239000" y="2819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7772400" y="28194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6" name="TextBox 35"/>
          <p:cNvSpPr txBox="1"/>
          <p:nvPr/>
        </p:nvSpPr>
        <p:spPr>
          <a:xfrm>
            <a:off x="228600" y="2514600"/>
            <a:ext cx="8610600" cy="461963"/>
          </a:xfrm>
          <a:prstGeom prst="rect">
            <a:avLst/>
          </a:prstGeom>
          <a:noFill/>
        </p:spPr>
        <p:txBody>
          <a:bodyPr>
            <a:spAutoFit/>
          </a:bodyPr>
          <a:lstStyle/>
          <a:p>
            <a:pPr>
              <a:defRPr/>
            </a:pPr>
            <a:r>
              <a:rPr lang="en-US" sz="2400" dirty="0">
                <a:latin typeface="+mn-lt"/>
              </a:rPr>
              <a:t>When files are deleted space is opened up on the hard drive </a:t>
            </a:r>
          </a:p>
        </p:txBody>
      </p:sp>
      <p:sp>
        <p:nvSpPr>
          <p:cNvPr id="37" name="TextBox 36"/>
          <p:cNvSpPr txBox="1"/>
          <p:nvPr/>
        </p:nvSpPr>
        <p:spPr>
          <a:xfrm>
            <a:off x="228600" y="3810000"/>
            <a:ext cx="8610600" cy="830263"/>
          </a:xfrm>
          <a:prstGeom prst="rect">
            <a:avLst/>
          </a:prstGeom>
          <a:noFill/>
        </p:spPr>
        <p:txBody>
          <a:bodyPr>
            <a:spAutoFit/>
          </a:bodyPr>
          <a:lstStyle/>
          <a:p>
            <a:pPr>
              <a:defRPr/>
            </a:pPr>
            <a:r>
              <a:rPr lang="en-US" sz="2400" dirty="0">
                <a:latin typeface="+mn-lt"/>
              </a:rPr>
              <a:t>When new files are saved the bocks they contain fill in the hard drive starting from the front of the drive.</a:t>
            </a:r>
          </a:p>
        </p:txBody>
      </p:sp>
      <p:grpSp>
        <p:nvGrpSpPr>
          <p:cNvPr id="58" name="Group 61"/>
          <p:cNvGrpSpPr>
            <a:grpSpLocks/>
          </p:cNvGrpSpPr>
          <p:nvPr/>
        </p:nvGrpSpPr>
        <p:grpSpPr bwMode="auto">
          <a:xfrm>
            <a:off x="304800" y="4953000"/>
            <a:ext cx="8001000" cy="228600"/>
            <a:chOff x="304800" y="3962400"/>
            <a:chExt cx="8001000" cy="228600"/>
          </a:xfrm>
        </p:grpSpPr>
        <p:sp>
          <p:nvSpPr>
            <p:cNvPr id="38" name="Rectangle 37"/>
            <p:cNvSpPr/>
            <p:nvPr/>
          </p:nvSpPr>
          <p:spPr>
            <a:xfrm>
              <a:off x="3048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8382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13716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9050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24384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29718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5052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0386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5720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51054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56388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61722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6705600" y="3962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239000" y="3962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772400" y="39624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9" name="Group 57"/>
          <p:cNvGrpSpPr>
            <a:grpSpLocks/>
          </p:cNvGrpSpPr>
          <p:nvPr/>
        </p:nvGrpSpPr>
        <p:grpSpPr bwMode="auto">
          <a:xfrm>
            <a:off x="4038600" y="6096000"/>
            <a:ext cx="1600200" cy="228600"/>
            <a:chOff x="533400" y="5638800"/>
            <a:chExt cx="1600200" cy="228600"/>
          </a:xfrm>
        </p:grpSpPr>
        <p:sp>
          <p:nvSpPr>
            <p:cNvPr id="53" name="Rectangle 52"/>
            <p:cNvSpPr/>
            <p:nvPr/>
          </p:nvSpPr>
          <p:spPr>
            <a:xfrm>
              <a:off x="5334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0668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16002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 name="Group 58"/>
          <p:cNvGrpSpPr>
            <a:grpSpLocks/>
          </p:cNvGrpSpPr>
          <p:nvPr/>
        </p:nvGrpSpPr>
        <p:grpSpPr bwMode="auto">
          <a:xfrm>
            <a:off x="2971800" y="6096000"/>
            <a:ext cx="1066800" cy="228600"/>
            <a:chOff x="2133600" y="5638800"/>
            <a:chExt cx="1066800" cy="228600"/>
          </a:xfrm>
        </p:grpSpPr>
        <p:sp>
          <p:nvSpPr>
            <p:cNvPr id="56" name="Rectangle 55"/>
            <p:cNvSpPr/>
            <p:nvPr/>
          </p:nvSpPr>
          <p:spPr>
            <a:xfrm>
              <a:off x="21336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26670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3" name="TextBox 62"/>
          <p:cNvSpPr txBox="1"/>
          <p:nvPr/>
        </p:nvSpPr>
        <p:spPr>
          <a:xfrm>
            <a:off x="228600" y="5334000"/>
            <a:ext cx="8610600" cy="461963"/>
          </a:xfrm>
          <a:prstGeom prst="rect">
            <a:avLst/>
          </a:prstGeom>
          <a:noFill/>
        </p:spPr>
        <p:txBody>
          <a:bodyPr>
            <a:spAutoFit/>
          </a:bodyPr>
          <a:lstStyle/>
          <a:p>
            <a:pPr>
              <a:defRPr/>
            </a:pPr>
            <a:r>
              <a:rPr lang="en-US" sz="2400" dirty="0">
                <a:latin typeface="+mn-lt"/>
              </a:rPr>
              <a:t>The new files is now fragmented on the hard drive</a:t>
            </a:r>
          </a:p>
        </p:txBody>
      </p:sp>
    </p:spTree>
    <p:extLst>
      <p:ext uri="{BB962C8B-B14F-4D97-AF65-F5344CB8AC3E}">
        <p14:creationId xmlns:p14="http://schemas.microsoft.com/office/powerpoint/2010/main" val="350820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3.33333E-6 -4.44444E-6 L -0.11666 -0.16667 " pathEditMode="relative" ptsTypes="AA">
                                      <p:cBhvr>
                                        <p:cTn id="36" dur="2000" fill="hold"/>
                                        <p:tgtEl>
                                          <p:spTgt spid="60"/>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3.33333E-6 -4.44444E-6 L 0.11667 -0.16667 " pathEditMode="relative" ptsTypes="AA">
                                      <p:cBhvr>
                                        <p:cTn id="40" dur="2000" fill="hold"/>
                                        <p:tgtEl>
                                          <p:spTgt spid="59"/>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Disk </a:t>
            </a:r>
            <a:r>
              <a:rPr lang="en-US" dirty="0" err="1" smtClean="0">
                <a:solidFill>
                  <a:srgbClr val="00B0F0"/>
                </a:solidFill>
              </a:rPr>
              <a:t>Fragmantation</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sz="half" idx="1"/>
          </p:nvPr>
        </p:nvSpPr>
        <p:spPr>
          <a:xfrm>
            <a:off x="457200" y="1773238"/>
            <a:ext cx="4038600" cy="4624387"/>
          </a:xfrm>
        </p:spPr>
        <p:txBody>
          <a:bodyPr/>
          <a:lstStyle/>
          <a:p>
            <a:r>
              <a:rPr lang="en-US" smtClean="0"/>
              <a:t>Over time the hard drive on a computer becomes extremely fragmented.</a:t>
            </a:r>
          </a:p>
          <a:p>
            <a:r>
              <a:rPr lang="en-US" smtClean="0"/>
              <a:t>This will effect the speed at which the computer will work</a:t>
            </a:r>
          </a:p>
          <a:p>
            <a:r>
              <a:rPr lang="en-US" smtClean="0"/>
              <a:t>To correct this problem you must defragment  the hard drive.</a:t>
            </a:r>
          </a:p>
        </p:txBody>
      </p:sp>
      <p:pic>
        <p:nvPicPr>
          <p:cNvPr id="5" name="Content Placeholder 4" descr="fragmented Hard Drive.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828800"/>
            <a:ext cx="3724275" cy="1857375"/>
          </a:xfrm>
        </p:spPr>
      </p:pic>
      <p:pic>
        <p:nvPicPr>
          <p:cNvPr id="6" name="Picture 5" descr="unfragemened hard dri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35480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1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Disk Defragmenter </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800" dirty="0" smtClean="0">
                <a:latin typeface="Verdana" pitchFamily="34" charset="0"/>
              </a:rPr>
              <a:t>In Windows 7 this is a scheduled process that occurs once a week.</a:t>
            </a:r>
            <a:endParaRPr lang="en-US" sz="2800" b="1" dirty="0" smtClean="0">
              <a:solidFill>
                <a:srgbClr val="C00000"/>
              </a:solidFill>
              <a:latin typeface="Verdana" pitchFamily="34" charset="0"/>
            </a:endParaRPr>
          </a:p>
        </p:txBody>
      </p:sp>
    </p:spTree>
    <p:extLst>
      <p:ext uri="{BB962C8B-B14F-4D97-AF65-F5344CB8AC3E}">
        <p14:creationId xmlns:p14="http://schemas.microsoft.com/office/powerpoint/2010/main" val="2761497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Operating System Functions</a:t>
            </a:r>
            <a:endParaRPr lang="en-US" dirty="0">
              <a:solidFill>
                <a:srgbClr val="00B0F0"/>
              </a:solidFill>
            </a:endParaRPr>
          </a:p>
        </p:txBody>
      </p:sp>
      <p:sp>
        <p:nvSpPr>
          <p:cNvPr id="4" name="Content Placeholder 3"/>
          <p:cNvSpPr>
            <a:spLocks noGrp="1"/>
          </p:cNvSpPr>
          <p:nvPr>
            <p:ph sz="half" idx="2"/>
          </p:nvPr>
        </p:nvSpPr>
        <p:spPr>
          <a:xfrm>
            <a:off x="152400" y="1600200"/>
            <a:ext cx="4040188" cy="3951288"/>
          </a:xfrm>
        </p:spPr>
        <p:txBody>
          <a:bodyPr/>
          <a:lstStyle/>
          <a:p>
            <a:pPr eaLnBrk="1" hangingPunct="1"/>
            <a:r>
              <a:rPr lang="en-US" sz="2000" dirty="0" smtClean="0">
                <a:latin typeface="Verdana" pitchFamily="34" charset="0"/>
              </a:rPr>
              <a:t>start up the computer</a:t>
            </a:r>
          </a:p>
          <a:p>
            <a:pPr eaLnBrk="1" hangingPunct="1"/>
            <a:r>
              <a:rPr lang="en-US" sz="2000" dirty="0" smtClean="0">
                <a:latin typeface="Verdana" pitchFamily="34" charset="0"/>
              </a:rPr>
              <a:t>provide user interface</a:t>
            </a:r>
          </a:p>
          <a:p>
            <a:pPr eaLnBrk="1" hangingPunct="1"/>
            <a:r>
              <a:rPr lang="en-US" sz="2000" dirty="0" smtClean="0">
                <a:latin typeface="Verdana" pitchFamily="34" charset="0"/>
              </a:rPr>
              <a:t>manage memory</a:t>
            </a:r>
          </a:p>
          <a:p>
            <a:pPr eaLnBrk="1" hangingPunct="1"/>
            <a:r>
              <a:rPr lang="en-US" sz="2000" dirty="0" smtClean="0">
                <a:latin typeface="Verdana" pitchFamily="34" charset="0"/>
              </a:rPr>
              <a:t>schedule jobs and</a:t>
            </a:r>
            <a:br>
              <a:rPr lang="en-US" sz="2000" dirty="0" smtClean="0">
                <a:latin typeface="Verdana" pitchFamily="34" charset="0"/>
              </a:rPr>
            </a:br>
            <a:r>
              <a:rPr lang="en-US" sz="2000" dirty="0" smtClean="0">
                <a:latin typeface="Verdana" pitchFamily="34" charset="0"/>
              </a:rPr>
              <a:t>configure devices </a:t>
            </a:r>
          </a:p>
          <a:p>
            <a:pPr eaLnBrk="1" hangingPunct="1"/>
            <a:r>
              <a:rPr lang="en-US" sz="2000" dirty="0" smtClean="0">
                <a:latin typeface="Verdana" pitchFamily="34" charset="0"/>
              </a:rPr>
              <a:t>control a network</a:t>
            </a:r>
          </a:p>
          <a:p>
            <a:pPr eaLnBrk="1" hangingPunct="1"/>
            <a:r>
              <a:rPr lang="en-US" sz="2000" dirty="0" smtClean="0">
                <a:latin typeface="Verdana" pitchFamily="34" charset="0"/>
              </a:rPr>
              <a:t>administer security</a:t>
            </a:r>
          </a:p>
          <a:p>
            <a:pPr eaLnBrk="1" hangingPunct="1"/>
            <a:r>
              <a:rPr lang="en-US" sz="2000" dirty="0" smtClean="0">
                <a:latin typeface="Verdana" pitchFamily="34" charset="0"/>
              </a:rPr>
              <a:t>Provide file management and other utilities</a:t>
            </a:r>
          </a:p>
          <a:p>
            <a:pPr eaLnBrk="1" hangingPunct="1"/>
            <a:r>
              <a:rPr lang="en-US" sz="2000" dirty="0" smtClean="0">
                <a:latin typeface="Verdana" pitchFamily="34" charset="0"/>
              </a:rPr>
              <a:t>monitor performance</a:t>
            </a:r>
            <a:r>
              <a:rPr lang="en-US" dirty="0" smtClean="0"/>
              <a:t/>
            </a:r>
            <a:br>
              <a:rPr lang="en-US" dirty="0" smtClean="0"/>
            </a:br>
            <a:endParaRPr lang="en-US" dirty="0" smtClean="0"/>
          </a:p>
          <a:p>
            <a:pPr eaLnBrk="1" hangingPunct="1"/>
            <a:endParaRPr lang="en-US" sz="2800" dirty="0" smtClean="0"/>
          </a:p>
          <a:p>
            <a:pPr eaLnBrk="1" hangingPunct="1"/>
            <a:endParaRPr lang="en-US" dirty="0" smtClean="0"/>
          </a:p>
        </p:txBody>
      </p:sp>
      <p:pic>
        <p:nvPicPr>
          <p:cNvPr id="1026" name="Picture 2" descr="http://0.tqn.com/d/pcsupport/1/0/W/4/-/-/safe-mode-windows-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701" y="2334150"/>
            <a:ext cx="4404955" cy="3303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raginol.com/images2009/WindowBlinds7AguidedTour_DEF6/image_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53" y="2334150"/>
            <a:ext cx="447185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mputer memor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2183113"/>
            <a:ext cx="4648910" cy="38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online-tech-tips.com/wp-content/uploads/2008/06/windowslivewriterconnecttowifiadhocconnectionsautomatical-ed87task-schedul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872" y="2093146"/>
            <a:ext cx="4777266" cy="3926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8872" y="2093146"/>
            <a:ext cx="4972728" cy="388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2133600"/>
            <a:ext cx="4790275" cy="392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Performance monit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93583" y="2099750"/>
            <a:ext cx="4880308" cy="369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8872" y="2159000"/>
            <a:ext cx="4972728" cy="394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315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fade">
                                      <p:cBhvr>
                                        <p:cTn id="50" dur="500"/>
                                        <p:tgtEl>
                                          <p:spTgt spid="10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Backing Up Your Data</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800" dirty="0" smtClean="0">
                <a:latin typeface="Verdana" pitchFamily="34" charset="0"/>
              </a:rPr>
              <a:t>There are many ways to back up your data</a:t>
            </a:r>
          </a:p>
          <a:p>
            <a:pPr lvl="1" eaLnBrk="1" hangingPunct="1"/>
            <a:r>
              <a:rPr lang="en-US" sz="2400" dirty="0" smtClean="0">
                <a:latin typeface="Verdana" pitchFamily="34" charset="0"/>
              </a:rPr>
              <a:t>You can copy it to a CD/DVD or Blue ray disk.</a:t>
            </a:r>
          </a:p>
          <a:p>
            <a:pPr lvl="1" eaLnBrk="1" hangingPunct="1"/>
            <a:r>
              <a:rPr lang="en-US" sz="2400" dirty="0" smtClean="0">
                <a:latin typeface="Verdana" pitchFamily="34" charset="0"/>
              </a:rPr>
              <a:t>You can copy it to an another internal hard drive</a:t>
            </a:r>
          </a:p>
          <a:p>
            <a:pPr lvl="1" eaLnBrk="1" hangingPunct="1"/>
            <a:r>
              <a:rPr lang="en-US" sz="2400" dirty="0" smtClean="0">
                <a:latin typeface="Verdana" pitchFamily="34" charset="0"/>
              </a:rPr>
              <a:t>You can copy it to an external hard drive.</a:t>
            </a:r>
          </a:p>
          <a:p>
            <a:pPr lvl="1" eaLnBrk="1" hangingPunct="1"/>
            <a:r>
              <a:rPr lang="en-US" sz="2400" dirty="0" smtClean="0">
                <a:latin typeface="Verdana" pitchFamily="34" charset="0"/>
              </a:rPr>
              <a:t>You can copy it to an Internet (cloud) hard drive.</a:t>
            </a:r>
          </a:p>
          <a:p>
            <a:pPr eaLnBrk="1" hangingPunct="1"/>
            <a:r>
              <a:rPr lang="en-US" sz="2800" dirty="0" smtClean="0">
                <a:latin typeface="Verdana" pitchFamily="34" charset="0"/>
              </a:rPr>
              <a:t>How ever you do it, backing up your data should be a regular habit. </a:t>
            </a:r>
          </a:p>
        </p:txBody>
      </p:sp>
    </p:spTree>
    <p:extLst>
      <p:ext uri="{BB962C8B-B14F-4D97-AF65-F5344CB8AC3E}">
        <p14:creationId xmlns:p14="http://schemas.microsoft.com/office/powerpoint/2010/main" val="279770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Backing Up Your Data</a:t>
            </a:r>
            <a:endParaRPr lang="en-US" dirty="0">
              <a:solidFill>
                <a:srgbClr val="00B0F0"/>
              </a:solidFill>
            </a:endParaRPr>
          </a:p>
        </p:txBody>
      </p:sp>
      <p:sp>
        <p:nvSpPr>
          <p:cNvPr id="3" name="Content Placeholder 2"/>
          <p:cNvSpPr>
            <a:spLocks noGrp="1"/>
          </p:cNvSpPr>
          <p:nvPr>
            <p:ph idx="1"/>
          </p:nvPr>
        </p:nvSpPr>
        <p:spPr>
          <a:xfrm>
            <a:off x="457200" y="1774825"/>
            <a:ext cx="3276600" cy="4625975"/>
          </a:xfrm>
        </p:spPr>
        <p:txBody>
          <a:bodyPr/>
          <a:lstStyle/>
          <a:p>
            <a:pPr eaLnBrk="1" hangingPunct="1"/>
            <a:r>
              <a:rPr lang="en-US" dirty="0" smtClean="0">
                <a:latin typeface="Verdana" pitchFamily="34" charset="0"/>
              </a:rPr>
              <a:t>Backup utility programs</a:t>
            </a:r>
          </a:p>
          <a:p>
            <a:pPr lvl="1" eaLnBrk="1" hangingPunct="1"/>
            <a:r>
              <a:rPr lang="en-US" sz="2400" dirty="0" smtClean="0">
                <a:latin typeface="Verdana" pitchFamily="34" charset="0"/>
              </a:rPr>
              <a:t>Windows Backup utility</a:t>
            </a:r>
          </a:p>
          <a:p>
            <a:pPr lvl="1" eaLnBrk="1" hangingPunct="1"/>
            <a:r>
              <a:rPr lang="en-US" sz="2400" smtClean="0">
                <a:latin typeface="Verdana" pitchFamily="34" charset="0"/>
              </a:rPr>
              <a:t>Cloud Drives</a:t>
            </a:r>
            <a:endParaRPr lang="en-US" sz="2400" dirty="0" smtClean="0">
              <a:latin typeface="Verdana" pitchFamily="34" charset="0"/>
            </a:endParaRPr>
          </a:p>
        </p:txBody>
      </p:sp>
      <p:pic>
        <p:nvPicPr>
          <p:cNvPr id="491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52600"/>
            <a:ext cx="5334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04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9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8" name="Content Placeholder 7"/>
          <p:cNvSpPr>
            <a:spLocks noGrp="1"/>
          </p:cNvSpPr>
          <p:nvPr>
            <p:ph idx="1"/>
          </p:nvPr>
        </p:nvSpPr>
        <p:spPr/>
        <p:txBody>
          <a:bodyPr>
            <a:normAutofit fontScale="92500" lnSpcReduction="10000"/>
          </a:bodyPr>
          <a:lstStyle/>
          <a:p>
            <a:pPr>
              <a:spcBef>
                <a:spcPts val="0"/>
              </a:spcBef>
            </a:pPr>
            <a:r>
              <a:rPr lang="en-US" dirty="0" smtClean="0"/>
              <a:t>One way computers operate more efficiently is to </a:t>
            </a:r>
            <a:r>
              <a:rPr lang="en-US" b="1" dirty="0" smtClean="0"/>
              <a:t>multitask</a:t>
            </a:r>
            <a:r>
              <a:rPr lang="en-US" dirty="0" smtClean="0"/>
              <a:t>.</a:t>
            </a:r>
          </a:p>
          <a:p>
            <a:r>
              <a:rPr lang="en-US" dirty="0" smtClean="0"/>
              <a:t>Operating systems that support multithreading have the ability to rotate between multiple </a:t>
            </a:r>
            <a:r>
              <a:rPr lang="en-US" b="1" dirty="0" smtClean="0"/>
              <a:t>threads</a:t>
            </a:r>
            <a:r>
              <a:rPr lang="en-US" dirty="0" smtClean="0"/>
              <a:t>.</a:t>
            </a:r>
          </a:p>
          <a:p>
            <a:pPr>
              <a:spcBef>
                <a:spcPts val="600"/>
              </a:spcBef>
            </a:pPr>
            <a:r>
              <a:rPr lang="en-US" dirty="0" smtClean="0"/>
              <a:t>If a computer has two or more CPUs, techniques that perform operations simultaneously are possible.</a:t>
            </a:r>
          </a:p>
          <a:p>
            <a:pPr lvl="1"/>
            <a:r>
              <a:rPr lang="en-US" b="1" dirty="0" smtClean="0"/>
              <a:t>Multiprocessing</a:t>
            </a:r>
          </a:p>
          <a:p>
            <a:pPr lvl="1"/>
            <a:r>
              <a:rPr lang="en-US" b="1" dirty="0" smtClean="0"/>
              <a:t>Parallel processing</a:t>
            </a:r>
            <a:endParaRPr lang="en-US" b="1" dirty="0"/>
          </a:p>
        </p:txBody>
      </p:sp>
      <p:sp>
        <p:nvSpPr>
          <p:cNvPr id="4" name="Footer Placeholder 3"/>
          <p:cNvSpPr>
            <a:spLocks noGrp="1"/>
          </p:cNvSpPr>
          <p:nvPr>
            <p:ph type="ftr" sz="quarter" idx="11"/>
          </p:nvPr>
        </p:nvSpPr>
        <p:spPr/>
        <p:txBody>
          <a:bodyPr/>
          <a:lstStyle/>
          <a:p>
            <a:r>
              <a:rPr lang="en-US"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6</a:t>
            </a:fld>
            <a:endParaRPr lang="en-US"/>
          </a:p>
        </p:txBody>
      </p:sp>
      <p:sp>
        <p:nvSpPr>
          <p:cNvPr id="2" name="TextBox 1"/>
          <p:cNvSpPr txBox="1"/>
          <p:nvPr/>
        </p:nvSpPr>
        <p:spPr>
          <a:xfrm>
            <a:off x="457200" y="1600200"/>
            <a:ext cx="6797054" cy="584775"/>
          </a:xfrm>
          <a:prstGeom prst="rect">
            <a:avLst/>
          </a:prstGeom>
          <a:noFill/>
        </p:spPr>
        <p:txBody>
          <a:bodyPr wrap="none" rtlCol="0">
            <a:spAutoFit/>
          </a:bodyPr>
          <a:lstStyle/>
          <a:p>
            <a:r>
              <a:rPr lang="en-US" sz="3200" dirty="0" smtClean="0"/>
              <a:t>Simultaneous vs. sequential processing</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6676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8" name="Content Placeholder 7"/>
          <p:cNvSpPr>
            <a:spLocks noGrp="1"/>
          </p:cNvSpPr>
          <p:nvPr>
            <p:ph sz="half" idx="1"/>
          </p:nvPr>
        </p:nvSpPr>
        <p:spPr>
          <a:xfrm>
            <a:off x="457200" y="1600200"/>
            <a:ext cx="8229600" cy="4800600"/>
          </a:xfrm>
        </p:spPr>
        <p:txBody>
          <a:bodyPr/>
          <a:lstStyle/>
          <a:p>
            <a:r>
              <a:rPr lang="en-US" dirty="0" smtClean="0"/>
              <a:t>Another key function of the operating system is memory management, which involves optimizing the use of main memory (RAM).</a:t>
            </a:r>
          </a:p>
          <a:p>
            <a:r>
              <a:rPr lang="en-US" dirty="0" smtClean="0"/>
              <a:t>A </a:t>
            </a:r>
            <a:r>
              <a:rPr lang="en-US" b="1" dirty="0" smtClean="0"/>
              <a:t>buffer </a:t>
            </a:r>
            <a:r>
              <a:rPr lang="en-US" dirty="0" smtClean="0"/>
              <a:t>is an area in RAM or on the hard drive designated to hold input and output on their way into or out of the system.</a:t>
            </a:r>
          </a:p>
          <a:p>
            <a:r>
              <a:rPr lang="en-US" dirty="0" smtClean="0"/>
              <a:t>The process of placing items in a buffer so they can be retrieved by the appropriate device when needed is called </a:t>
            </a:r>
            <a:r>
              <a:rPr lang="en-US" b="1" dirty="0" smtClean="0"/>
              <a:t>spooling</a:t>
            </a:r>
            <a:r>
              <a:rPr lang="en-US" dirty="0" smtClean="0"/>
              <a:t>.</a:t>
            </a:r>
          </a:p>
        </p:txBody>
      </p:sp>
      <p:sp>
        <p:nvSpPr>
          <p:cNvPr id="4" name="Footer Placeholder 3"/>
          <p:cNvSpPr>
            <a:spLocks noGrp="1"/>
          </p:cNvSpPr>
          <p:nvPr>
            <p:ph type="ftr" sz="quarter" idx="11"/>
          </p:nvPr>
        </p:nvSpPr>
        <p:spPr/>
        <p:txBody>
          <a:bodyPr/>
          <a:lstStyle/>
          <a:p>
            <a:r>
              <a:rPr lang="en-US"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8</a:t>
            </a:fld>
            <a:endParaRPr lang="en-US"/>
          </a:p>
        </p:txBody>
      </p:sp>
      <p:sp>
        <p:nvSpPr>
          <p:cNvPr id="7" name="Content Placeholder 2"/>
          <p:cNvSpPr>
            <a:spLocks noGrp="1"/>
          </p:cNvSpPr>
          <p:nvPr>
            <p:ph idx="1"/>
          </p:nvPr>
        </p:nvSpPr>
        <p:spPr>
          <a:xfrm>
            <a:off x="76200" y="1604998"/>
            <a:ext cx="3048000" cy="5083175"/>
          </a:xfrm>
        </p:spPr>
        <p:txBody>
          <a:bodyPr/>
          <a:lstStyle/>
          <a:p>
            <a:pPr eaLnBrk="1" hangingPunct="1"/>
            <a:r>
              <a:rPr lang="en-US" sz="2000" dirty="0" smtClean="0">
                <a:latin typeface="Verdana" pitchFamily="34" charset="0"/>
              </a:rPr>
              <a:t>Virtual memory (VM) management allocates portion of hard  disk to function like RAM</a:t>
            </a:r>
          </a:p>
          <a:p>
            <a:pPr eaLnBrk="1" hangingPunct="1"/>
            <a:r>
              <a:rPr lang="en-US" sz="2000" dirty="0" smtClean="0">
                <a:latin typeface="Verdana" pitchFamily="34" charset="0"/>
              </a:rPr>
              <a:t>This occurs when the amount of information that needs to be accessed by the CPU exceeds the amount of memory the PC contains.</a:t>
            </a:r>
          </a:p>
          <a:p>
            <a:pPr eaLnBrk="1" hangingPunct="1"/>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8968"/>
            <a:ext cx="6050478" cy="29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3" name="Content Placeholder 2"/>
          <p:cNvSpPr>
            <a:spLocks noGrp="1"/>
          </p:cNvSpPr>
          <p:nvPr>
            <p:ph sz="half" idx="1"/>
          </p:nvPr>
        </p:nvSpPr>
        <p:spPr>
          <a:xfrm>
            <a:off x="457200" y="1600200"/>
            <a:ext cx="4648200" cy="4800600"/>
          </a:xfrm>
        </p:spPr>
        <p:txBody>
          <a:bodyPr>
            <a:normAutofit fontScale="85000" lnSpcReduction="10000"/>
          </a:bodyPr>
          <a:lstStyle/>
          <a:p>
            <a:r>
              <a:rPr lang="en-US" dirty="0" smtClean="0"/>
              <a:t>Most operating systems today use a </a:t>
            </a:r>
            <a:r>
              <a:rPr lang="en-US" b="1" dirty="0" smtClean="0"/>
              <a:t>graphical user interface </a:t>
            </a:r>
            <a:r>
              <a:rPr lang="en-US" dirty="0" smtClean="0"/>
              <a:t>(</a:t>
            </a:r>
            <a:r>
              <a:rPr lang="en-US" b="1" dirty="0" smtClean="0"/>
              <a:t>GUI</a:t>
            </a:r>
            <a:r>
              <a:rPr lang="en-US" dirty="0" smtClean="0"/>
              <a:t>), in which users can click icons or commands on the screen to issue instructions to the computer.</a:t>
            </a:r>
          </a:p>
          <a:p>
            <a:r>
              <a:rPr lang="en-US" dirty="0" smtClean="0"/>
              <a:t>The older DOS operating system and some versions of the UNIX and Linux operating systems use a </a:t>
            </a:r>
            <a:r>
              <a:rPr lang="en-US" b="1" dirty="0" smtClean="0"/>
              <a:t>command line interface</a:t>
            </a:r>
            <a:r>
              <a:rPr lang="en-US" dirty="0" smtClean="0"/>
              <a:t>, which requires users to type commands to issue instructions to the computer. </a:t>
            </a:r>
          </a:p>
        </p:txBody>
      </p:sp>
      <p:sp>
        <p:nvSpPr>
          <p:cNvPr id="6" name="Slide Number Placeholder 5"/>
          <p:cNvSpPr>
            <a:spLocks noGrp="1"/>
          </p:cNvSpPr>
          <p:nvPr>
            <p:ph type="sldNum" sz="quarter" idx="12"/>
          </p:nvPr>
        </p:nvSpPr>
        <p:spPr/>
        <p:txBody>
          <a:bodyPr/>
          <a:lstStyle/>
          <a:p>
            <a:fld id="{41E0D066-9582-49E0-9F2C-9CED6AA2A396}" type="slidenum">
              <a:rPr lang="en-US" smtClean="0"/>
              <a:pPr/>
              <a:t>9</a:t>
            </a:fld>
            <a:endParaRPr lang="en-US"/>
          </a:p>
        </p:txBody>
      </p:sp>
      <p:pic>
        <p:nvPicPr>
          <p:cNvPr id="9" name="Picture 8" descr="Command line interfa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3095" y="4419600"/>
            <a:ext cx="37332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media.arstechnica.com/images/windows7/Peek%20-%20Befo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981" y="1591646"/>
            <a:ext cx="3669004" cy="2751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1588</Words>
  <Application>Microsoft Office PowerPoint</Application>
  <PresentationFormat>On-screen Show (4:3)</PresentationFormat>
  <Paragraphs>237</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Module</vt:lpstr>
      <vt:lpstr>Chapter 3 - Computer Software</vt:lpstr>
      <vt:lpstr>Learning Objectives</vt:lpstr>
      <vt:lpstr>System Software</vt:lpstr>
      <vt:lpstr>Operating System Functions</vt:lpstr>
      <vt:lpstr>Processing Techniques for Increased Efficiency</vt:lpstr>
      <vt:lpstr>Processing Techniques for Increased Efficiency</vt:lpstr>
      <vt:lpstr>Processing Techniques for Increased Efficiency</vt:lpstr>
      <vt:lpstr>Processing Techniques for Increased Efficiency</vt:lpstr>
      <vt:lpstr>Differences Among Operating Systems</vt:lpstr>
      <vt:lpstr>Operating Systems – Configuring Hardware</vt:lpstr>
      <vt:lpstr>Operating System - Drivers</vt:lpstr>
      <vt:lpstr>Operating System Start-up</vt:lpstr>
      <vt:lpstr>How a Desktop PC Boots</vt:lpstr>
      <vt:lpstr>How a Desktop PC Boots</vt:lpstr>
      <vt:lpstr>How a Desktop PC Boots</vt:lpstr>
      <vt:lpstr>How a Desktop PC Boots</vt:lpstr>
      <vt:lpstr>How a Desktop PC Boots</vt:lpstr>
      <vt:lpstr>How a Desktop PC Boots</vt:lpstr>
      <vt:lpstr>Differences Among Operating Systems</vt:lpstr>
      <vt:lpstr>Differences Among Operating Systems</vt:lpstr>
      <vt:lpstr>Operating Systems for Desktop PCs</vt:lpstr>
      <vt:lpstr>Windows </vt:lpstr>
      <vt:lpstr>Windows Server and Windows Home Server </vt:lpstr>
      <vt:lpstr>Mac OS and Mac OS X Server</vt:lpstr>
      <vt:lpstr>UNIX</vt:lpstr>
      <vt:lpstr>Linux</vt:lpstr>
      <vt:lpstr>Linux</vt:lpstr>
      <vt:lpstr>Operating Systems for Handheld PCs and Larger Computer</vt:lpstr>
      <vt:lpstr>Mobile and Embedded Versions of Windows</vt:lpstr>
      <vt:lpstr>Mobile Phone Operating Systems</vt:lpstr>
      <vt:lpstr>Operating Systems for Larger Computers</vt:lpstr>
      <vt:lpstr>Utility Programs</vt:lpstr>
      <vt:lpstr>Command Center</vt:lpstr>
      <vt:lpstr>Firewall</vt:lpstr>
      <vt:lpstr>Uninstaller</vt:lpstr>
      <vt:lpstr>Disk Cleanup</vt:lpstr>
      <vt:lpstr>Disk Fragmantation </vt:lpstr>
      <vt:lpstr>Disk Fragmantation </vt:lpstr>
      <vt:lpstr>Disk Defragmenter </vt:lpstr>
      <vt:lpstr>Backing Up Your Data</vt:lpstr>
      <vt:lpstr>Backing Up Your Data</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jbputz</cp:lastModifiedBy>
  <cp:revision>64</cp:revision>
  <dcterms:created xsi:type="dcterms:W3CDTF">2010-10-29T14:31:02Z</dcterms:created>
  <dcterms:modified xsi:type="dcterms:W3CDTF">2012-03-03T21:28:02Z</dcterms:modified>
</cp:coreProperties>
</file>